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5"/>
  </p:handoutMasterIdLst>
  <p:sldIdLst>
    <p:sldId id="317" r:id="rId3"/>
    <p:sldId id="464" r:id="rId5"/>
    <p:sldId id="264" r:id="rId6"/>
    <p:sldId id="465" r:id="rId7"/>
    <p:sldId id="416" r:id="rId8"/>
    <p:sldId id="757" r:id="rId9"/>
    <p:sldId id="502" r:id="rId10"/>
    <p:sldId id="503" r:id="rId11"/>
    <p:sldId id="310" r:id="rId12"/>
    <p:sldId id="575" r:id="rId13"/>
    <p:sldId id="609" r:id="rId14"/>
    <p:sldId id="610" r:id="rId15"/>
    <p:sldId id="604" r:id="rId16"/>
    <p:sldId id="651" r:id="rId17"/>
    <p:sldId id="611" r:id="rId18"/>
    <p:sldId id="573" r:id="rId19"/>
    <p:sldId id="719" r:id="rId20"/>
    <p:sldId id="720" r:id="rId21"/>
    <p:sldId id="578" r:id="rId22"/>
    <p:sldId id="741" r:id="rId23"/>
    <p:sldId id="588" r:id="rId24"/>
    <p:sldId id="589" r:id="rId25"/>
    <p:sldId id="605" r:id="rId26"/>
    <p:sldId id="606" r:id="rId27"/>
    <p:sldId id="653" r:id="rId28"/>
    <p:sldId id="654" r:id="rId29"/>
    <p:sldId id="655" r:id="rId30"/>
    <p:sldId id="659" r:id="rId31"/>
    <p:sldId id="658" r:id="rId32"/>
    <p:sldId id="686" r:id="rId33"/>
    <p:sldId id="461" r:id="rId34"/>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4377"/>
    <a:srgbClr val="3992DB"/>
    <a:srgbClr val="005DA2"/>
    <a:srgbClr val="F79600"/>
    <a:srgbClr val="0F1836"/>
    <a:srgbClr val="FDFDFD"/>
    <a:srgbClr val="D9D9D9"/>
    <a:srgbClr val="DCD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17" autoAdjust="0"/>
    <p:restoredTop sz="94635" autoAdjust="0"/>
  </p:normalViewPr>
  <p:slideViewPr>
    <p:cSldViewPr>
      <p:cViewPr>
        <p:scale>
          <a:sx n="100" d="100"/>
          <a:sy n="100" d="100"/>
        </p:scale>
        <p:origin x="-768" y="-294"/>
      </p:cViewPr>
      <p:guideLst>
        <p:guide orient="horz" pos="1900"/>
        <p:guide pos="2954"/>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6" d="100"/>
          <a:sy n="86" d="100"/>
        </p:scale>
        <p:origin x="-3810" y="-90"/>
      </p:cViewPr>
      <p:guideLst>
        <p:guide orient="horz" pos="3377"/>
        <p:guide pos="2215"/>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handoutMaster" Target="handoutMasters/handoutMaster1.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dirty="0" smtClean="0">
                <a:latin typeface="微软雅黑" panose="020B0503020204020204" pitchFamily="34" charset="-122"/>
                <a:ea typeface="微软雅黑" panose="020B0503020204020204" pitchFamily="34" charset="-122"/>
                <a:sym typeface="+mn-ea"/>
              </a:rPr>
              <a:t>书记审核到吴晓光，院长审核到邓庆安。</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17" name="图片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866"/>
            <a:ext cx="9144001" cy="5146366"/>
          </a:xfrm>
          <a:prstGeom prst="rect">
            <a:avLst/>
          </a:prstGeom>
        </p:spPr>
      </p:pic>
      <p:cxnSp>
        <p:nvCxnSpPr>
          <p:cNvPr id="7" name="直接连接符 6"/>
          <p:cNvCxnSpPr/>
          <p:nvPr userDrawn="1"/>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323528" y="292895"/>
            <a:ext cx="390372" cy="205979"/>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8" name="TextBox 15"/>
          <p:cNvSpPr txBox="1"/>
          <p:nvPr userDrawn="1"/>
        </p:nvSpPr>
        <p:spPr>
          <a:xfrm>
            <a:off x="8100392" y="241995"/>
            <a:ext cx="671347" cy="369332"/>
          </a:xfrm>
          <a:prstGeom prst="rect">
            <a:avLst/>
          </a:prstGeom>
          <a:noFill/>
        </p:spPr>
        <p:txBody>
          <a:bodyPr wrap="square" rtlCol="0">
            <a:spAutoFit/>
          </a:bodyPr>
          <a:lstStyle/>
          <a:p>
            <a:pPr algn="ctr"/>
            <a:fld id="{2EEF1883-7A0E-4F66-9932-E581691AD397}" type="slidenum">
              <a:rPr lang="zh-CN" altLang="en-US" sz="1800" b="0" smtClean="0">
                <a:solidFill>
                  <a:schemeClr val="accent1"/>
                </a:solidFill>
                <a:latin typeface="微软雅黑 Light" panose="020B0502040204020203" pitchFamily="34" charset="-122"/>
                <a:ea typeface="微软雅黑 Light" panose="020B0502040204020203" pitchFamily="34" charset="-122"/>
              </a:rPr>
            </a:fld>
            <a:r>
              <a:rPr lang="zh-CN" altLang="en-US" sz="18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18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866"/>
            <a:ext cx="9144001" cy="5146366"/>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866"/>
            <a:ext cx="9144001" cy="5146366"/>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9.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8.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8.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8.xml"/><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8.xml"/><Relationship Id="rId1"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1.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2.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3.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4.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5.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6.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7.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9.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21.jpeg"/><Relationship Id="rId1" Type="http://schemas.openxmlformats.org/officeDocument/2006/relationships/image" Target="../media/image20.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3"/>
          <p:cNvSpPr txBox="1">
            <a:spLocks noChangeArrowheads="1"/>
          </p:cNvSpPr>
          <p:nvPr/>
        </p:nvSpPr>
        <p:spPr>
          <a:xfrm>
            <a:off x="3347720" y="1489075"/>
            <a:ext cx="5295265" cy="86550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lnSpc>
                <a:spcPct val="125000"/>
              </a:lnSpc>
              <a:spcBef>
                <a:spcPts val="0"/>
              </a:spcBef>
              <a:spcAft>
                <a:spcPts val="0"/>
              </a:spcAft>
            </a:pPr>
            <a:r>
              <a:rPr lang="zh-CN" altLang="en-US" sz="3000" b="1" dirty="0" smtClean="0">
                <a:solidFill>
                  <a:schemeClr val="accent1"/>
                </a:solidFill>
                <a:latin typeface="微软雅黑" panose="020B0503020204020204" pitchFamily="34" charset="-122"/>
                <a:ea typeface="微软雅黑" panose="020B0503020204020204" pitchFamily="34" charset="-122"/>
              </a:rPr>
              <a:t>安徽财贸职业学院网上报销与 审批</a:t>
            </a:r>
            <a:r>
              <a:rPr lang="zh-CN" altLang="zh-CN" sz="3000" b="1" dirty="0" smtClean="0">
                <a:solidFill>
                  <a:schemeClr val="accent1"/>
                </a:solidFill>
                <a:latin typeface="微软雅黑" panose="020B0503020204020204" pitchFamily="34" charset="-122"/>
                <a:ea typeface="微软雅黑" panose="020B0503020204020204" pitchFamily="34" charset="-122"/>
              </a:rPr>
              <a:t>业务培训</a:t>
            </a:r>
            <a:endParaRPr lang="zh-CN" altLang="zh-CN" sz="3000" b="1" dirty="0" smtClean="0">
              <a:solidFill>
                <a:schemeClr val="accent1"/>
              </a:solidFill>
              <a:latin typeface="微软雅黑" panose="020B0503020204020204" pitchFamily="34" charset="-122"/>
              <a:ea typeface="微软雅黑" panose="020B0503020204020204" pitchFamily="34" charset="-122"/>
            </a:endParaRPr>
          </a:p>
        </p:txBody>
      </p:sp>
      <p:cxnSp>
        <p:nvCxnSpPr>
          <p:cNvPr id="46" name="直接连接符 5"/>
          <p:cNvCxnSpPr>
            <a:cxnSpLocks noChangeShapeType="1"/>
          </p:cNvCxnSpPr>
          <p:nvPr/>
        </p:nvCxnSpPr>
        <p:spPr bwMode="auto">
          <a:xfrm flipH="1">
            <a:off x="3923928" y="2569220"/>
            <a:ext cx="4617801" cy="0"/>
          </a:xfrm>
          <a:prstGeom prst="line">
            <a:avLst/>
          </a:prstGeom>
          <a:noFill/>
          <a:ln w="12700">
            <a:solidFill>
              <a:schemeClr val="accent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矩形 9"/>
          <p:cNvSpPr>
            <a:spLocks noChangeArrowheads="1"/>
          </p:cNvSpPr>
          <p:nvPr/>
        </p:nvSpPr>
        <p:spPr bwMode="auto">
          <a:xfrm>
            <a:off x="8763956" y="1898129"/>
            <a:ext cx="380044" cy="1609725"/>
          </a:xfrm>
          <a:prstGeom prst="rect">
            <a:avLst/>
          </a:prstGeom>
          <a:solidFill>
            <a:schemeClr val="accent1"/>
          </a:solidFill>
          <a:ln>
            <a:noFill/>
          </a:ln>
        </p:spPr>
        <p:txBody>
          <a:bodyPr lIns="68557" tIns="34279" rIns="68557" bIns="34279"/>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8" name="矩形 47"/>
          <p:cNvSpPr/>
          <p:nvPr/>
        </p:nvSpPr>
        <p:spPr>
          <a:xfrm>
            <a:off x="4109017" y="4585697"/>
            <a:ext cx="4380865" cy="344170"/>
          </a:xfrm>
          <a:prstGeom prst="rect">
            <a:avLst/>
          </a:prstGeom>
        </p:spPr>
        <p:txBody>
          <a:bodyPr wrap="none" lIns="68571" tIns="34285" rIns="68571" bIns="34285">
            <a:spAutoFit/>
          </a:bodyPr>
          <a:lstStyle/>
          <a:p>
            <a:pPr algn="r"/>
            <a:r>
              <a:rPr lang="zh-CN" altLang="en-US" b="1" dirty="0" smtClean="0">
                <a:solidFill>
                  <a:schemeClr val="accent1"/>
                </a:solidFill>
                <a:latin typeface="微软雅黑" panose="020B0503020204020204" pitchFamily="34" charset="-122"/>
                <a:ea typeface="微软雅黑" panose="020B0503020204020204" pitchFamily="34" charset="-122"/>
              </a:rPr>
              <a:t>汇报人：李红巧     汇报日期：</a:t>
            </a:r>
            <a:r>
              <a:rPr lang="en-US" altLang="zh-CN" b="1" dirty="0" smtClean="0">
                <a:solidFill>
                  <a:schemeClr val="accent1"/>
                </a:solidFill>
                <a:latin typeface="微软雅黑" panose="020B0503020204020204" pitchFamily="34" charset="-122"/>
                <a:ea typeface="微软雅黑" panose="020B0503020204020204" pitchFamily="34" charset="-122"/>
              </a:rPr>
              <a:t>2018</a:t>
            </a:r>
            <a:r>
              <a:rPr lang="zh-CN" altLang="en-US" b="1" dirty="0" smtClean="0">
                <a:solidFill>
                  <a:schemeClr val="accent1"/>
                </a:solidFill>
                <a:latin typeface="微软雅黑" panose="020B0503020204020204" pitchFamily="34" charset="-122"/>
                <a:ea typeface="微软雅黑" panose="020B0503020204020204" pitchFamily="34" charset="-122"/>
              </a:rPr>
              <a:t>年</a:t>
            </a:r>
            <a:r>
              <a:rPr lang="en-US" altLang="zh-CN" b="1" dirty="0" smtClean="0">
                <a:solidFill>
                  <a:schemeClr val="accent1"/>
                </a:solidFill>
                <a:latin typeface="微软雅黑" panose="020B0503020204020204" pitchFamily="34" charset="-122"/>
                <a:ea typeface="微软雅黑" panose="020B0503020204020204" pitchFamily="34" charset="-122"/>
              </a:rPr>
              <a:t>5</a:t>
            </a:r>
            <a:r>
              <a:rPr lang="zh-CN" altLang="en-US" b="1" dirty="0" smtClean="0">
                <a:solidFill>
                  <a:schemeClr val="accent1"/>
                </a:solidFill>
                <a:latin typeface="微软雅黑" panose="020B0503020204020204" pitchFamily="34" charset="-122"/>
                <a:ea typeface="微软雅黑" panose="020B0503020204020204" pitchFamily="34" charset="-122"/>
              </a:rPr>
              <a:t>月</a:t>
            </a:r>
            <a:endParaRPr lang="en-US" altLang="zh-CN" b="1" dirty="0" smtClean="0">
              <a:solidFill>
                <a:schemeClr val="accent1"/>
              </a:solidFill>
              <a:latin typeface="微软雅黑" panose="020B0503020204020204" pitchFamily="34" charset="-122"/>
              <a:ea typeface="微软雅黑" panose="020B0503020204020204" pitchFamily="34" charset="-122"/>
            </a:endParaRPr>
          </a:p>
        </p:txBody>
      </p:sp>
      <p:grpSp>
        <p:nvGrpSpPr>
          <p:cNvPr id="49" name="组合 48"/>
          <p:cNvGrpSpPr/>
          <p:nvPr/>
        </p:nvGrpSpPr>
        <p:grpSpPr>
          <a:xfrm>
            <a:off x="8120850" y="3430700"/>
            <a:ext cx="432048" cy="432834"/>
            <a:chOff x="6084168" y="1274820"/>
            <a:chExt cx="432048" cy="432834"/>
          </a:xfrm>
        </p:grpSpPr>
        <p:sp>
          <p:nvSpPr>
            <p:cNvPr id="50"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52" name="组合 51"/>
          <p:cNvGrpSpPr/>
          <p:nvPr/>
        </p:nvGrpSpPr>
        <p:grpSpPr>
          <a:xfrm>
            <a:off x="6824706" y="3431093"/>
            <a:ext cx="432048" cy="432048"/>
            <a:chOff x="4788024" y="1275213"/>
            <a:chExt cx="432048" cy="432048"/>
          </a:xfrm>
        </p:grpSpPr>
        <p:sp>
          <p:nvSpPr>
            <p:cNvPr id="5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55" name="组合 54"/>
          <p:cNvGrpSpPr/>
          <p:nvPr/>
        </p:nvGrpSpPr>
        <p:grpSpPr>
          <a:xfrm>
            <a:off x="7472778" y="3430700"/>
            <a:ext cx="432833" cy="432834"/>
            <a:chOff x="5436096" y="1274820"/>
            <a:chExt cx="432833" cy="432834"/>
          </a:xfrm>
        </p:grpSpPr>
        <p:sp>
          <p:nvSpPr>
            <p:cNvPr id="5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58" name="组合 57"/>
          <p:cNvGrpSpPr/>
          <p:nvPr/>
        </p:nvGrpSpPr>
        <p:grpSpPr>
          <a:xfrm>
            <a:off x="5528562" y="3430700"/>
            <a:ext cx="432833" cy="432834"/>
            <a:chOff x="3491880" y="1274820"/>
            <a:chExt cx="432833" cy="432834"/>
          </a:xfrm>
        </p:grpSpPr>
        <p:sp>
          <p:nvSpPr>
            <p:cNvPr id="59"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6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61" name="组合 60"/>
          <p:cNvGrpSpPr/>
          <p:nvPr/>
        </p:nvGrpSpPr>
        <p:grpSpPr>
          <a:xfrm>
            <a:off x="6176634" y="3430700"/>
            <a:ext cx="432833" cy="432834"/>
            <a:chOff x="4139952" y="1274820"/>
            <a:chExt cx="432833" cy="432834"/>
          </a:xfrm>
        </p:grpSpPr>
        <p:sp>
          <p:nvSpPr>
            <p:cNvPr id="6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6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latin typeface="Roboto Light"/>
              </a:endParaRPr>
            </a:p>
          </p:txBody>
        </p:sp>
      </p:grpSp>
      <p:pic>
        <p:nvPicPr>
          <p:cNvPr id="2051" name="图片 2"/>
          <p:cNvPicPr>
            <a:picLocks noChangeAspect="1"/>
          </p:cNvPicPr>
          <p:nvPr/>
        </p:nvPicPr>
        <p:blipFill>
          <a:blip r:embed="rId1" cstate="print"/>
          <a:srcRect r="6975"/>
          <a:stretch>
            <a:fillRect/>
          </a:stretch>
        </p:blipFill>
        <p:spPr>
          <a:xfrm flipH="1">
            <a:off x="-12700" y="0"/>
            <a:ext cx="4080510" cy="5142230"/>
          </a:xfrm>
          <a:prstGeom prst="rect">
            <a:avLst/>
          </a:prstGeom>
          <a:noFill/>
          <a:ln w="9525">
            <a:noFill/>
          </a:ln>
        </p:spPr>
      </p:pic>
      <p:sp>
        <p:nvSpPr>
          <p:cNvPr id="2" name="Rectangle 3"/>
          <p:cNvSpPr txBox="1">
            <a:spLocks noChangeArrowheads="1"/>
          </p:cNvSpPr>
          <p:nvPr/>
        </p:nvSpPr>
        <p:spPr>
          <a:xfrm>
            <a:off x="3501534" y="2641724"/>
            <a:ext cx="5141491" cy="5024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zh-CN" sz="1600" b="1" dirty="0" smtClean="0">
                <a:solidFill>
                  <a:schemeClr val="accent1"/>
                </a:solidFill>
                <a:latin typeface="微软雅黑" panose="020B0503020204020204" pitchFamily="34" charset="-122"/>
                <a:ea typeface="微软雅黑" panose="020B0503020204020204" pitchFamily="34" charset="-122"/>
              </a:rPr>
              <a:t>山东国子软件股份有限公司</a:t>
            </a:r>
            <a:endParaRPr lang="zh-CN" altLang="zh-CN" sz="1600" b="1" dirty="0" smtClean="0">
              <a:solidFill>
                <a:schemeClr val="accent1"/>
              </a:solidFill>
              <a:latin typeface="微软雅黑" panose="020B0503020204020204" pitchFamily="34" charset="-122"/>
              <a:ea typeface="微软雅黑" panose="020B0503020204020204" pitchFamily="34" charset="-122"/>
            </a:endParaRPr>
          </a:p>
        </p:txBody>
      </p:sp>
      <p:sp>
        <p:nvSpPr>
          <p:cNvPr id="4100" name="文本框 3"/>
          <p:cNvSpPr/>
          <p:nvPr/>
        </p:nvSpPr>
        <p:spPr>
          <a:xfrm>
            <a:off x="-12700" y="0"/>
            <a:ext cx="2251075" cy="337185"/>
          </a:xfrm>
          <a:prstGeom prst="rect">
            <a:avLst/>
          </a:prstGeom>
          <a:noFill/>
          <a:ln w="9525">
            <a:noFill/>
          </a:ln>
        </p:spPr>
        <p:txBody>
          <a:bodyPr wrap="square" anchor="t">
            <a:spAutoFit/>
          </a:bodyPr>
          <a:lstStyle/>
          <a:p>
            <a:pPr eaLnBrk="0" hangingPunct="0"/>
            <a:r>
              <a:rPr lang="zh-CN" altLang="en-US" sz="1600" b="1" i="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Googosoft</a:t>
            </a:r>
            <a:r>
              <a:rPr lang="zh-CN" altLang="en-US" sz="16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  </a:t>
            </a:r>
            <a:r>
              <a:rPr lang="zh-CN" altLang="en-US" sz="16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国子软件</a:t>
            </a:r>
            <a:endParaRPr lang="en-US" altLang="zh-CN" sz="1600" b="1" i="1"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500" fill="hold"/>
                                        <p:tgtEl>
                                          <p:spTgt spid="2051"/>
                                        </p:tgtEl>
                                        <p:attrNameLst>
                                          <p:attrName>ppt_x</p:attrName>
                                        </p:attrNameLst>
                                      </p:cBhvr>
                                      <p:tavLst>
                                        <p:tav tm="0">
                                          <p:val>
                                            <p:strVal val="0-#ppt_w/2"/>
                                          </p:val>
                                        </p:tav>
                                        <p:tav tm="100000">
                                          <p:val>
                                            <p:strVal val="#ppt_x"/>
                                          </p:val>
                                        </p:tav>
                                      </p:tavLst>
                                    </p:anim>
                                    <p:anim calcmode="lin" valueType="num">
                                      <p:cBhvr additive="base">
                                        <p:cTn id="8" dur="500" fill="hold"/>
                                        <p:tgtEl>
                                          <p:spTgt spid="205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wipe(right)">
                                      <p:cBhvr>
                                        <p:cTn id="12" dur="500"/>
                                        <p:tgtEl>
                                          <p:spTgt spid="47"/>
                                        </p:tgtEl>
                                      </p:cBhvr>
                                    </p:animEffect>
                                  </p:childTnLst>
                                </p:cTn>
                              </p:par>
                            </p:childTnLst>
                          </p:cTn>
                        </p:par>
                        <p:par>
                          <p:cTn id="13" fill="hold">
                            <p:stCondLst>
                              <p:cond delay="1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3"/>
                                        </p:tgtEl>
                                        <p:attrNameLst>
                                          <p:attrName>style.visibility</p:attrName>
                                        </p:attrNameLst>
                                      </p:cBhvr>
                                      <p:to>
                                        <p:strVal val="visible"/>
                                      </p:to>
                                    </p:set>
                                    <p:anim calcmode="lin" valueType="num">
                                      <p:cBhvr>
                                        <p:cTn id="16"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3"/>
                                        </p:tgtEl>
                                        <p:attrNameLst>
                                          <p:attrName>ppt_y</p:attrName>
                                        </p:attrNameLst>
                                      </p:cBhvr>
                                      <p:tavLst>
                                        <p:tav tm="0">
                                          <p:val>
                                            <p:strVal val="#ppt_y"/>
                                          </p:val>
                                        </p:tav>
                                        <p:tav tm="100000">
                                          <p:val>
                                            <p:strVal val="#ppt_y"/>
                                          </p:val>
                                        </p:tav>
                                      </p:tavLst>
                                    </p:anim>
                                    <p:anim calcmode="lin" valueType="num">
                                      <p:cBhvr>
                                        <p:cTn id="18"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3"/>
                                        </p:tgtEl>
                                      </p:cBhvr>
                                    </p:animEffect>
                                  </p:childTnLst>
                                </p:cTn>
                              </p:par>
                            </p:childTnLst>
                          </p:cTn>
                        </p:par>
                        <p:par>
                          <p:cTn id="21" fill="hold">
                            <p:stCondLst>
                              <p:cond delay="2450"/>
                            </p:stCondLst>
                            <p:childTnLst>
                              <p:par>
                                <p:cTn id="22" presetID="42" presetClass="entr" presetSubtype="0" fill="hold" grpId="0"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1000"/>
                                        <p:tgtEl>
                                          <p:spTgt spid="48"/>
                                        </p:tgtEl>
                                      </p:cBhvr>
                                    </p:animEffect>
                                    <p:anim calcmode="lin" valueType="num">
                                      <p:cBhvr>
                                        <p:cTn id="25" dur="1000" fill="hold"/>
                                        <p:tgtEl>
                                          <p:spTgt spid="48"/>
                                        </p:tgtEl>
                                        <p:attrNameLst>
                                          <p:attrName>ppt_x</p:attrName>
                                        </p:attrNameLst>
                                      </p:cBhvr>
                                      <p:tavLst>
                                        <p:tav tm="0">
                                          <p:val>
                                            <p:strVal val="#ppt_x"/>
                                          </p:val>
                                        </p:tav>
                                        <p:tav tm="100000">
                                          <p:val>
                                            <p:strVal val="#ppt_x"/>
                                          </p:val>
                                        </p:tav>
                                      </p:tavLst>
                                    </p:anim>
                                    <p:anim calcmode="lin" valueType="num">
                                      <p:cBhvr>
                                        <p:cTn id="26" dur="1000" fill="hold"/>
                                        <p:tgtEl>
                                          <p:spTgt spid="48"/>
                                        </p:tgtEl>
                                        <p:attrNameLst>
                                          <p:attrName>ppt_y</p:attrName>
                                        </p:attrNameLst>
                                      </p:cBhvr>
                                      <p:tavLst>
                                        <p:tav tm="0">
                                          <p:val>
                                            <p:strVal val="#ppt_y+.1"/>
                                          </p:val>
                                        </p:tav>
                                        <p:tav tm="100000">
                                          <p:val>
                                            <p:strVal val="#ppt_y"/>
                                          </p:val>
                                        </p:tav>
                                      </p:tavLst>
                                    </p:anim>
                                  </p:childTnLst>
                                </p:cTn>
                              </p:par>
                            </p:childTnLst>
                          </p:cTn>
                        </p:par>
                        <p:par>
                          <p:cTn id="27" fill="hold">
                            <p:stCondLst>
                              <p:cond delay="3450"/>
                            </p:stCondLst>
                            <p:childTnLst>
                              <p:par>
                                <p:cTn id="28" presetID="22" presetClass="entr" presetSubtype="2" fill="hold"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wipe(right)">
                                      <p:cBhvr>
                                        <p:cTn id="30" dur="1000"/>
                                        <p:tgtEl>
                                          <p:spTgt spid="46"/>
                                        </p:tgtEl>
                                      </p:cBhvr>
                                    </p:animEffect>
                                  </p:childTnLst>
                                </p:cTn>
                              </p:par>
                            </p:childTnLst>
                          </p:cTn>
                        </p:par>
                        <p:par>
                          <p:cTn id="31" fill="hold">
                            <p:stCondLst>
                              <p:cond delay="4450"/>
                            </p:stCondLst>
                            <p:childTnLst>
                              <p:par>
                                <p:cTn id="32" presetID="53" presetClass="entr" presetSubtype="16" fill="hold" nodeType="afterEffect">
                                  <p:stCondLst>
                                    <p:cond delay="0"/>
                                  </p:stCondLst>
                                  <p:childTnLst>
                                    <p:set>
                                      <p:cBhvr>
                                        <p:cTn id="33" dur="1" fill="hold">
                                          <p:stCondLst>
                                            <p:cond delay="0"/>
                                          </p:stCondLst>
                                        </p:cTn>
                                        <p:tgtEl>
                                          <p:spTgt spid="58"/>
                                        </p:tgtEl>
                                        <p:attrNameLst>
                                          <p:attrName>style.visibility</p:attrName>
                                        </p:attrNameLst>
                                      </p:cBhvr>
                                      <p:to>
                                        <p:strVal val="visible"/>
                                      </p:to>
                                    </p:set>
                                    <p:anim calcmode="lin" valueType="num">
                                      <p:cBhvr>
                                        <p:cTn id="34" dur="500" fill="hold"/>
                                        <p:tgtEl>
                                          <p:spTgt spid="58"/>
                                        </p:tgtEl>
                                        <p:attrNameLst>
                                          <p:attrName>ppt_w</p:attrName>
                                        </p:attrNameLst>
                                      </p:cBhvr>
                                      <p:tavLst>
                                        <p:tav tm="0">
                                          <p:val>
                                            <p:fltVal val="0"/>
                                          </p:val>
                                        </p:tav>
                                        <p:tav tm="100000">
                                          <p:val>
                                            <p:strVal val="#ppt_w"/>
                                          </p:val>
                                        </p:tav>
                                      </p:tavLst>
                                    </p:anim>
                                    <p:anim calcmode="lin" valueType="num">
                                      <p:cBhvr>
                                        <p:cTn id="35" dur="500" fill="hold"/>
                                        <p:tgtEl>
                                          <p:spTgt spid="58"/>
                                        </p:tgtEl>
                                        <p:attrNameLst>
                                          <p:attrName>ppt_h</p:attrName>
                                        </p:attrNameLst>
                                      </p:cBhvr>
                                      <p:tavLst>
                                        <p:tav tm="0">
                                          <p:val>
                                            <p:fltVal val="0"/>
                                          </p:val>
                                        </p:tav>
                                        <p:tav tm="100000">
                                          <p:val>
                                            <p:strVal val="#ppt_h"/>
                                          </p:val>
                                        </p:tav>
                                      </p:tavLst>
                                    </p:anim>
                                    <p:animEffect transition="in" filter="fade">
                                      <p:cBhvr>
                                        <p:cTn id="36" dur="500"/>
                                        <p:tgtEl>
                                          <p:spTgt spid="58"/>
                                        </p:tgtEl>
                                      </p:cBhvr>
                                    </p:animEffect>
                                  </p:childTnLst>
                                </p:cTn>
                              </p:par>
                              <p:par>
                                <p:cTn id="37" presetID="53" presetClass="entr" presetSubtype="16" fill="hold" nodeType="withEffect">
                                  <p:stCondLst>
                                    <p:cond delay="200"/>
                                  </p:stCondLst>
                                  <p:childTnLst>
                                    <p:set>
                                      <p:cBhvr>
                                        <p:cTn id="38" dur="1" fill="hold">
                                          <p:stCondLst>
                                            <p:cond delay="0"/>
                                          </p:stCondLst>
                                        </p:cTn>
                                        <p:tgtEl>
                                          <p:spTgt spid="61"/>
                                        </p:tgtEl>
                                        <p:attrNameLst>
                                          <p:attrName>style.visibility</p:attrName>
                                        </p:attrNameLst>
                                      </p:cBhvr>
                                      <p:to>
                                        <p:strVal val="visible"/>
                                      </p:to>
                                    </p:set>
                                    <p:anim calcmode="lin" valueType="num">
                                      <p:cBhvr>
                                        <p:cTn id="39" dur="500" fill="hold"/>
                                        <p:tgtEl>
                                          <p:spTgt spid="61"/>
                                        </p:tgtEl>
                                        <p:attrNameLst>
                                          <p:attrName>ppt_w</p:attrName>
                                        </p:attrNameLst>
                                      </p:cBhvr>
                                      <p:tavLst>
                                        <p:tav tm="0">
                                          <p:val>
                                            <p:fltVal val="0"/>
                                          </p:val>
                                        </p:tav>
                                        <p:tav tm="100000">
                                          <p:val>
                                            <p:strVal val="#ppt_w"/>
                                          </p:val>
                                        </p:tav>
                                      </p:tavLst>
                                    </p:anim>
                                    <p:anim calcmode="lin" valueType="num">
                                      <p:cBhvr>
                                        <p:cTn id="40" dur="500" fill="hold"/>
                                        <p:tgtEl>
                                          <p:spTgt spid="61"/>
                                        </p:tgtEl>
                                        <p:attrNameLst>
                                          <p:attrName>ppt_h</p:attrName>
                                        </p:attrNameLst>
                                      </p:cBhvr>
                                      <p:tavLst>
                                        <p:tav tm="0">
                                          <p:val>
                                            <p:fltVal val="0"/>
                                          </p:val>
                                        </p:tav>
                                        <p:tav tm="100000">
                                          <p:val>
                                            <p:strVal val="#ppt_h"/>
                                          </p:val>
                                        </p:tav>
                                      </p:tavLst>
                                    </p:anim>
                                    <p:animEffect transition="in" filter="fade">
                                      <p:cBhvr>
                                        <p:cTn id="41" dur="500"/>
                                        <p:tgtEl>
                                          <p:spTgt spid="61"/>
                                        </p:tgtEl>
                                      </p:cBhvr>
                                    </p:animEffect>
                                  </p:childTnLst>
                                </p:cTn>
                              </p:par>
                              <p:par>
                                <p:cTn id="42" presetID="53" presetClass="entr" presetSubtype="16" fill="hold" nodeType="withEffect">
                                  <p:stCondLst>
                                    <p:cond delay="400"/>
                                  </p:stCondLst>
                                  <p:childTnLst>
                                    <p:set>
                                      <p:cBhvr>
                                        <p:cTn id="43" dur="1" fill="hold">
                                          <p:stCondLst>
                                            <p:cond delay="0"/>
                                          </p:stCondLst>
                                        </p:cTn>
                                        <p:tgtEl>
                                          <p:spTgt spid="52"/>
                                        </p:tgtEl>
                                        <p:attrNameLst>
                                          <p:attrName>style.visibility</p:attrName>
                                        </p:attrNameLst>
                                      </p:cBhvr>
                                      <p:to>
                                        <p:strVal val="visible"/>
                                      </p:to>
                                    </p:set>
                                    <p:anim calcmode="lin" valueType="num">
                                      <p:cBhvr>
                                        <p:cTn id="44" dur="500" fill="hold"/>
                                        <p:tgtEl>
                                          <p:spTgt spid="52"/>
                                        </p:tgtEl>
                                        <p:attrNameLst>
                                          <p:attrName>ppt_w</p:attrName>
                                        </p:attrNameLst>
                                      </p:cBhvr>
                                      <p:tavLst>
                                        <p:tav tm="0">
                                          <p:val>
                                            <p:fltVal val="0"/>
                                          </p:val>
                                        </p:tav>
                                        <p:tav tm="100000">
                                          <p:val>
                                            <p:strVal val="#ppt_w"/>
                                          </p:val>
                                        </p:tav>
                                      </p:tavLst>
                                    </p:anim>
                                    <p:anim calcmode="lin" valueType="num">
                                      <p:cBhvr>
                                        <p:cTn id="45" dur="500" fill="hold"/>
                                        <p:tgtEl>
                                          <p:spTgt spid="52"/>
                                        </p:tgtEl>
                                        <p:attrNameLst>
                                          <p:attrName>ppt_h</p:attrName>
                                        </p:attrNameLst>
                                      </p:cBhvr>
                                      <p:tavLst>
                                        <p:tav tm="0">
                                          <p:val>
                                            <p:fltVal val="0"/>
                                          </p:val>
                                        </p:tav>
                                        <p:tav tm="100000">
                                          <p:val>
                                            <p:strVal val="#ppt_h"/>
                                          </p:val>
                                        </p:tav>
                                      </p:tavLst>
                                    </p:anim>
                                    <p:animEffect transition="in" filter="fade">
                                      <p:cBhvr>
                                        <p:cTn id="46" dur="500"/>
                                        <p:tgtEl>
                                          <p:spTgt spid="52"/>
                                        </p:tgtEl>
                                      </p:cBhvr>
                                    </p:animEffect>
                                  </p:childTnLst>
                                </p:cTn>
                              </p:par>
                              <p:par>
                                <p:cTn id="47" presetID="53" presetClass="entr" presetSubtype="16" fill="hold" nodeType="withEffect">
                                  <p:stCondLst>
                                    <p:cond delay="600"/>
                                  </p:stCondLst>
                                  <p:childTnLst>
                                    <p:set>
                                      <p:cBhvr>
                                        <p:cTn id="48" dur="1" fill="hold">
                                          <p:stCondLst>
                                            <p:cond delay="0"/>
                                          </p:stCondLst>
                                        </p:cTn>
                                        <p:tgtEl>
                                          <p:spTgt spid="55"/>
                                        </p:tgtEl>
                                        <p:attrNameLst>
                                          <p:attrName>style.visibility</p:attrName>
                                        </p:attrNameLst>
                                      </p:cBhvr>
                                      <p:to>
                                        <p:strVal val="visible"/>
                                      </p:to>
                                    </p:set>
                                    <p:anim calcmode="lin" valueType="num">
                                      <p:cBhvr>
                                        <p:cTn id="49" dur="500" fill="hold"/>
                                        <p:tgtEl>
                                          <p:spTgt spid="55"/>
                                        </p:tgtEl>
                                        <p:attrNameLst>
                                          <p:attrName>ppt_w</p:attrName>
                                        </p:attrNameLst>
                                      </p:cBhvr>
                                      <p:tavLst>
                                        <p:tav tm="0">
                                          <p:val>
                                            <p:fltVal val="0"/>
                                          </p:val>
                                        </p:tav>
                                        <p:tav tm="100000">
                                          <p:val>
                                            <p:strVal val="#ppt_w"/>
                                          </p:val>
                                        </p:tav>
                                      </p:tavLst>
                                    </p:anim>
                                    <p:anim calcmode="lin" valueType="num">
                                      <p:cBhvr>
                                        <p:cTn id="50" dur="500" fill="hold"/>
                                        <p:tgtEl>
                                          <p:spTgt spid="55"/>
                                        </p:tgtEl>
                                        <p:attrNameLst>
                                          <p:attrName>ppt_h</p:attrName>
                                        </p:attrNameLst>
                                      </p:cBhvr>
                                      <p:tavLst>
                                        <p:tav tm="0">
                                          <p:val>
                                            <p:fltVal val="0"/>
                                          </p:val>
                                        </p:tav>
                                        <p:tav tm="100000">
                                          <p:val>
                                            <p:strVal val="#ppt_h"/>
                                          </p:val>
                                        </p:tav>
                                      </p:tavLst>
                                    </p:anim>
                                    <p:animEffect transition="in" filter="fade">
                                      <p:cBhvr>
                                        <p:cTn id="51" dur="500"/>
                                        <p:tgtEl>
                                          <p:spTgt spid="55"/>
                                        </p:tgtEl>
                                      </p:cBhvr>
                                    </p:animEffect>
                                  </p:childTnLst>
                                </p:cTn>
                              </p:par>
                              <p:par>
                                <p:cTn id="52" presetID="53" presetClass="entr" presetSubtype="16" fill="hold" nodeType="withEffect">
                                  <p:stCondLst>
                                    <p:cond delay="800"/>
                                  </p:stCondLst>
                                  <p:childTnLst>
                                    <p:set>
                                      <p:cBhvr>
                                        <p:cTn id="53" dur="1" fill="hold">
                                          <p:stCondLst>
                                            <p:cond delay="0"/>
                                          </p:stCondLst>
                                        </p:cTn>
                                        <p:tgtEl>
                                          <p:spTgt spid="49"/>
                                        </p:tgtEl>
                                        <p:attrNameLst>
                                          <p:attrName>style.visibility</p:attrName>
                                        </p:attrNameLst>
                                      </p:cBhvr>
                                      <p:to>
                                        <p:strVal val="visible"/>
                                      </p:to>
                                    </p:set>
                                    <p:anim calcmode="lin" valueType="num">
                                      <p:cBhvr>
                                        <p:cTn id="54" dur="500" fill="hold"/>
                                        <p:tgtEl>
                                          <p:spTgt spid="49"/>
                                        </p:tgtEl>
                                        <p:attrNameLst>
                                          <p:attrName>ppt_w</p:attrName>
                                        </p:attrNameLst>
                                      </p:cBhvr>
                                      <p:tavLst>
                                        <p:tav tm="0">
                                          <p:val>
                                            <p:fltVal val="0"/>
                                          </p:val>
                                        </p:tav>
                                        <p:tav tm="100000">
                                          <p:val>
                                            <p:strVal val="#ppt_w"/>
                                          </p:val>
                                        </p:tav>
                                      </p:tavLst>
                                    </p:anim>
                                    <p:anim calcmode="lin" valueType="num">
                                      <p:cBhvr>
                                        <p:cTn id="55" dur="500" fill="hold"/>
                                        <p:tgtEl>
                                          <p:spTgt spid="49"/>
                                        </p:tgtEl>
                                        <p:attrNameLst>
                                          <p:attrName>ppt_h</p:attrName>
                                        </p:attrNameLst>
                                      </p:cBhvr>
                                      <p:tavLst>
                                        <p:tav tm="0">
                                          <p:val>
                                            <p:fltVal val="0"/>
                                          </p:val>
                                        </p:tav>
                                        <p:tav tm="100000">
                                          <p:val>
                                            <p:strVal val="#ppt_h"/>
                                          </p:val>
                                        </p:tav>
                                      </p:tavLst>
                                    </p:anim>
                                    <p:animEffect transition="in" filter="fade">
                                      <p:cBhvr>
                                        <p:cTn id="56" dur="500"/>
                                        <p:tgtEl>
                                          <p:spTgt spid="49"/>
                                        </p:tgtEl>
                                      </p:cBhvr>
                                    </p:animEffect>
                                  </p:childTnLst>
                                </p:cTn>
                              </p:par>
                            </p:childTnLst>
                          </p:cTn>
                        </p:par>
                        <p:par>
                          <p:cTn id="57" fill="hold">
                            <p:stCondLst>
                              <p:cond delay="495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2"/>
                                        </p:tgtEl>
                                        <p:attrNameLst>
                                          <p:attrName>style.visibility</p:attrName>
                                        </p:attrNameLst>
                                      </p:cBhvr>
                                      <p:to>
                                        <p:strVal val="visible"/>
                                      </p:to>
                                    </p:set>
                                    <p:anim calcmode="lin" valueType="num">
                                      <p:cBhvr>
                                        <p:cTn id="60"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2"/>
                                        </p:tgtEl>
                                        <p:attrNameLst>
                                          <p:attrName>ppt_y</p:attrName>
                                        </p:attrNameLst>
                                      </p:cBhvr>
                                      <p:tavLst>
                                        <p:tav tm="0">
                                          <p:val>
                                            <p:strVal val="#ppt_y"/>
                                          </p:val>
                                        </p:tav>
                                        <p:tav tm="100000">
                                          <p:val>
                                            <p:strVal val="#ppt_y"/>
                                          </p:val>
                                        </p:tav>
                                      </p:tavLst>
                                    </p:anim>
                                    <p:anim calcmode="lin" valueType="num">
                                      <p:cBhvr>
                                        <p:cTn id="62"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utoUpdateAnimBg="0"/>
      <p:bldP spid="47" grpId="0" animBg="1" autoUpdateAnimBg="0"/>
      <p:bldP spid="48" grpId="0"/>
      <p:bldP spid="2"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5" name="矩形 4"/>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6" name="文本框 4"/>
          <p:cNvSpPr txBox="1"/>
          <p:nvPr/>
        </p:nvSpPr>
        <p:spPr>
          <a:xfrm>
            <a:off x="1323340" y="257810"/>
            <a:ext cx="5681980" cy="583565"/>
          </a:xfrm>
          <a:prstGeom prst="rect">
            <a:avLst/>
          </a:prstGeom>
          <a:noFill/>
          <a:ln w="9525">
            <a:noFill/>
          </a:ln>
        </p:spPr>
        <p:txBody>
          <a:bodyPr wrap="square"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sym typeface="+mn-ea"/>
              </a:rPr>
              <a:t>科研类</a:t>
            </a:r>
            <a:r>
              <a:rPr lang="zh-CN" altLang="en-US" sz="3200" dirty="0">
                <a:solidFill>
                  <a:srgbClr val="262626"/>
                </a:solidFill>
                <a:latin typeface="微软雅黑" panose="020B0503020204020204" pitchFamily="34" charset="-122"/>
                <a:ea typeface="微软雅黑" panose="020B0503020204020204" pitchFamily="34" charset="-122"/>
              </a:rPr>
              <a:t>事前审批</a:t>
            </a:r>
            <a:endParaRPr lang="zh-CN" altLang="en-US" sz="3200" dirty="0">
              <a:solidFill>
                <a:srgbClr val="262626"/>
              </a:solidFill>
              <a:latin typeface="微软雅黑" panose="020B0503020204020204" pitchFamily="34" charset="-122"/>
              <a:ea typeface="微软雅黑" panose="020B0503020204020204" pitchFamily="34" charset="-122"/>
            </a:endParaRPr>
          </a:p>
        </p:txBody>
      </p:sp>
      <p:sp>
        <p:nvSpPr>
          <p:cNvPr id="20" name="文本框 9"/>
          <p:cNvSpPr txBox="1"/>
          <p:nvPr/>
        </p:nvSpPr>
        <p:spPr>
          <a:xfrm>
            <a:off x="606684" y="3492671"/>
            <a:ext cx="7915910" cy="1198880"/>
          </a:xfrm>
          <a:prstGeom prst="rect">
            <a:avLst/>
          </a:prstGeom>
          <a:noFill/>
          <a:ln w="9525">
            <a:noFill/>
          </a:ln>
        </p:spPr>
        <p:txBody>
          <a:bodyPr wrap="square" anchor="t">
            <a:spAutoFit/>
          </a:bodyPr>
          <a:lstStyle/>
          <a:p>
            <a:pPr fontAlgn="auto">
              <a:lnSpc>
                <a:spcPct val="150000"/>
              </a:lnSpc>
            </a:pPr>
            <a:r>
              <a:rPr lang="zh-CN" altLang="en-US" sz="1600" b="1" dirty="0">
                <a:latin typeface="微软雅黑" panose="020B0503020204020204" pitchFamily="34" charset="-122"/>
                <a:ea typeface="微软雅黑" panose="020B0503020204020204" pitchFamily="34" charset="-122"/>
                <a:sym typeface="+mn-ea"/>
              </a:rPr>
              <a:t>说明：</a:t>
            </a:r>
            <a:endParaRPr lang="en-US" altLang="zh-CN" sz="1600" dirty="0" smtClean="0">
              <a:solidFill>
                <a:schemeClr val="tx1"/>
              </a:solidFill>
              <a:latin typeface="微软雅黑" panose="020B0503020204020204" pitchFamily="34" charset="-122"/>
              <a:ea typeface="微软雅黑" panose="020B0503020204020204" pitchFamily="34" charset="-122"/>
              <a:sym typeface="+mn-ea"/>
            </a:endParaRPr>
          </a:p>
          <a:p>
            <a:pPr fontAlgn="auto">
              <a:lnSpc>
                <a:spcPct val="150000"/>
              </a:lnSpc>
            </a:pPr>
            <a:r>
              <a:rPr lang="en-US" altLang="zh-CN" sz="1600" dirty="0">
                <a:latin typeface="微软雅黑" panose="020B0503020204020204" pitchFamily="34" charset="-122"/>
                <a:ea typeface="微软雅黑" panose="020B0503020204020204" pitchFamily="34" charset="-122"/>
                <a:sym typeface="+mn-ea"/>
              </a:rPr>
              <a:t> </a:t>
            </a:r>
            <a:r>
              <a:rPr lang="en-US" altLang="zh-CN" sz="1600" dirty="0" smtClean="0">
                <a:latin typeface="微软雅黑" panose="020B0503020204020204" pitchFamily="34" charset="-122"/>
                <a:ea typeface="微软雅黑" panose="020B0503020204020204" pitchFamily="34" charset="-122"/>
                <a:sym typeface="+mn-ea"/>
              </a:rPr>
              <a:t>      1.</a:t>
            </a:r>
            <a:r>
              <a:rPr lang="zh-CN" altLang="en-US" sz="1600" dirty="0" smtClean="0">
                <a:latin typeface="微软雅黑" panose="020B0503020204020204" pitchFamily="34" charset="-122"/>
                <a:ea typeface="微软雅黑" panose="020B0503020204020204" pitchFamily="34" charset="-122"/>
                <a:sym typeface="+mn-ea"/>
              </a:rPr>
              <a:t>无科研项目的申请人，可由项目负责人在“网上报销</a:t>
            </a:r>
            <a:r>
              <a:rPr lang="en-US" altLang="zh-CN" sz="1600" dirty="0" smtClean="0">
                <a:latin typeface="微软雅黑" panose="020B0503020204020204" pitchFamily="34" charset="-122"/>
                <a:ea typeface="微软雅黑" panose="020B0503020204020204" pitchFamily="34" charset="-122"/>
                <a:sym typeface="+mn-ea"/>
              </a:rPr>
              <a:t>-</a:t>
            </a:r>
            <a:r>
              <a:rPr lang="zh-CN" altLang="en-US" sz="1600" dirty="0" smtClean="0">
                <a:latin typeface="微软雅黑" panose="020B0503020204020204" pitchFamily="34" charset="-122"/>
                <a:ea typeface="微软雅黑" panose="020B0503020204020204" pitchFamily="34" charset="-122"/>
                <a:sym typeface="+mn-ea"/>
              </a:rPr>
              <a:t>我的项目”里，对申请人进行项目授权；</a:t>
            </a:r>
            <a:endParaRPr lang="zh-CN" altLang="en-US" sz="1600" dirty="0">
              <a:solidFill>
                <a:schemeClr val="tx1"/>
              </a:solidFill>
              <a:latin typeface="微软雅黑" panose="020B0503020204020204" pitchFamily="34" charset="-122"/>
              <a:ea typeface="微软雅黑" panose="020B0503020204020204" pitchFamily="34" charset="-122"/>
              <a:sym typeface="+mn-ea"/>
            </a:endParaRPr>
          </a:p>
        </p:txBody>
      </p:sp>
      <p:sp>
        <p:nvSpPr>
          <p:cNvPr id="21" name="矩形: 圆角 3"/>
          <p:cNvSpPr/>
          <p:nvPr/>
        </p:nvSpPr>
        <p:spPr>
          <a:xfrm>
            <a:off x="1819275" y="1157605"/>
            <a:ext cx="584835" cy="223964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zh-CN"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普通人员</a:t>
            </a:r>
            <a:r>
              <a:rPr kumimoji="0" lang="en-US" altLang="zh-CN"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a:t>
            </a: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部门负责人</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22" name="矩形: 圆角 51"/>
          <p:cNvSpPr/>
          <p:nvPr/>
        </p:nvSpPr>
        <p:spPr>
          <a:xfrm>
            <a:off x="3130550" y="1158240"/>
            <a:ext cx="584200" cy="223837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项目负责人审核</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23" name="矩形: 圆角 52"/>
          <p:cNvSpPr/>
          <p:nvPr/>
        </p:nvSpPr>
        <p:spPr>
          <a:xfrm>
            <a:off x="5988815" y="1157410"/>
            <a:ext cx="584200" cy="2240280"/>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分管科研院领导审核</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24" name="箭头: 右 62"/>
          <p:cNvSpPr/>
          <p:nvPr/>
        </p:nvSpPr>
        <p:spPr>
          <a:xfrm>
            <a:off x="2475995" y="217087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6" name="箭头: 右 62"/>
          <p:cNvSpPr/>
          <p:nvPr/>
        </p:nvSpPr>
        <p:spPr>
          <a:xfrm>
            <a:off x="5283330" y="217087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2" name="矩形: 圆角 51"/>
          <p:cNvSpPr/>
          <p:nvPr/>
        </p:nvSpPr>
        <p:spPr>
          <a:xfrm>
            <a:off x="4587875" y="1157605"/>
            <a:ext cx="584200" cy="2240280"/>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科研处负责人审核</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33" name="箭头: 右 62"/>
          <p:cNvSpPr/>
          <p:nvPr/>
        </p:nvSpPr>
        <p:spPr>
          <a:xfrm>
            <a:off x="3855215" y="217087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 name="矩形标注 2"/>
          <p:cNvSpPr/>
          <p:nvPr/>
        </p:nvSpPr>
        <p:spPr>
          <a:xfrm>
            <a:off x="7080250" y="229870"/>
            <a:ext cx="1360170" cy="636905"/>
          </a:xfrm>
          <a:prstGeom prst="wedgeRectCallout">
            <a:avLst>
              <a:gd name="adj1" fmla="val -87021"/>
              <a:gd name="adj2" fmla="val 105433"/>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latin typeface="微软雅黑" panose="020B0503020204020204" pitchFamily="34" charset="-122"/>
                <a:ea typeface="微软雅黑" panose="020B0503020204020204" pitchFamily="34" charset="-122"/>
              </a:rPr>
              <a:t>五千元以上</a:t>
            </a:r>
            <a:endParaRPr lang="zh-CN" altLang="en-US">
              <a:latin typeface="微软雅黑" panose="020B0503020204020204" pitchFamily="34" charset="-122"/>
              <a:ea typeface="微软雅黑" panose="020B0503020204020204" pitchFamily="34" charset="-122"/>
            </a:endParaRP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22789" y="987574"/>
            <a:ext cx="8116918" cy="3992829"/>
          </a:xfrm>
          <a:prstGeom prst="rect">
            <a:avLst/>
          </a:prstGeom>
        </p:spPr>
      </p:pic>
      <p:sp>
        <p:nvSpPr>
          <p:cNvPr id="4" name="矩形 3"/>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5" name="矩形 4"/>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6" name="文本框 4"/>
          <p:cNvSpPr txBox="1"/>
          <p:nvPr/>
        </p:nvSpPr>
        <p:spPr>
          <a:xfrm>
            <a:off x="1323340" y="257810"/>
            <a:ext cx="5114925" cy="583565"/>
          </a:xfrm>
          <a:prstGeom prst="rect">
            <a:avLst/>
          </a:prstGeom>
          <a:noFill/>
          <a:ln w="9525">
            <a:noFill/>
          </a:ln>
        </p:spPr>
        <p:txBody>
          <a:bodyPr wrap="square"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sym typeface="+mn-ea"/>
              </a:rPr>
              <a:t>科研类</a:t>
            </a:r>
            <a:r>
              <a:rPr lang="zh-CN" altLang="en-US" sz="3200" dirty="0">
                <a:solidFill>
                  <a:srgbClr val="262626"/>
                </a:solidFill>
                <a:latin typeface="微软雅黑" panose="020B0503020204020204" pitchFamily="34" charset="-122"/>
                <a:ea typeface="微软雅黑" panose="020B0503020204020204" pitchFamily="34" charset="-122"/>
              </a:rPr>
              <a:t>事前审批</a:t>
            </a:r>
            <a:endParaRPr lang="zh-CN" altLang="en-US" sz="3200" dirty="0">
              <a:solidFill>
                <a:srgbClr val="262626"/>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2689860" y="1631315"/>
            <a:ext cx="5697855" cy="1511300"/>
            <a:chOff x="4478" y="2492"/>
            <a:chExt cx="8973" cy="2380"/>
          </a:xfrm>
        </p:grpSpPr>
        <p:grpSp>
          <p:nvGrpSpPr>
            <p:cNvPr id="7" name="组合 6"/>
            <p:cNvGrpSpPr/>
            <p:nvPr/>
          </p:nvGrpSpPr>
          <p:grpSpPr>
            <a:xfrm>
              <a:off x="4478" y="3710"/>
              <a:ext cx="8625" cy="1163"/>
              <a:chOff x="1219076" y="2893054"/>
              <a:chExt cx="5477103" cy="738664"/>
            </a:xfrm>
          </p:grpSpPr>
          <p:grpSp>
            <p:nvGrpSpPr>
              <p:cNvPr id="8" name="组合 7"/>
              <p:cNvGrpSpPr/>
              <p:nvPr/>
            </p:nvGrpSpPr>
            <p:grpSpPr>
              <a:xfrm>
                <a:off x="1219076" y="2893054"/>
                <a:ext cx="4536504" cy="738664"/>
                <a:chOff x="1691680" y="2913602"/>
                <a:chExt cx="4536504" cy="738664"/>
              </a:xfrm>
            </p:grpSpPr>
            <p:sp>
              <p:nvSpPr>
                <p:cNvPr id="10" name="圆角矩形 9"/>
                <p:cNvSpPr/>
                <p:nvPr/>
              </p:nvSpPr>
              <p:spPr>
                <a:xfrm>
                  <a:off x="1691680" y="2913603"/>
                  <a:ext cx="4536504" cy="450236"/>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24"/>
                <p:cNvSpPr txBox="1"/>
                <p:nvPr/>
              </p:nvSpPr>
              <p:spPr>
                <a:xfrm>
                  <a:off x="1691680" y="2913602"/>
                  <a:ext cx="4536504" cy="738664"/>
                </a:xfrm>
                <a:prstGeom prst="rect">
                  <a:avLst/>
                </a:prstGeom>
                <a:noFill/>
                <a:ln w="9525">
                  <a:noFill/>
                </a:ln>
              </p:spPr>
              <p:txBody>
                <a:bodyPr wrap="square" anchor="t">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办理记录实时跟踪，实现报销过程</a:t>
                  </a:r>
                  <a:r>
                    <a:rPr lang="zh-CN" altLang="en-US" sz="1400" dirty="0" smtClean="0">
                      <a:solidFill>
                        <a:schemeClr val="bg1"/>
                      </a:solidFill>
                      <a:latin typeface="微软雅黑" panose="020B0503020204020204" pitchFamily="34" charset="-122"/>
                      <a:ea typeface="微软雅黑" panose="020B0503020204020204" pitchFamily="34" charset="-122"/>
                    </a:rPr>
                    <a:t>透明化。</a:t>
                  </a:r>
                  <a:endParaRPr lang="zh-CN" altLang="en-US" sz="1400" dirty="0">
                    <a:solidFill>
                      <a:schemeClr val="bg1"/>
                    </a:solidFill>
                    <a:latin typeface="微软雅黑" panose="020B0503020204020204" pitchFamily="34" charset="-122"/>
                    <a:ea typeface="微软雅黑" panose="020B0503020204020204" pitchFamily="34" charset="-122"/>
                  </a:endParaRPr>
                </a:p>
                <a:p>
                  <a:pPr>
                    <a:lnSpc>
                      <a:spcPct val="150000"/>
                    </a:lnSpc>
                  </a:pP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sp>
            <p:nvSpPr>
              <p:cNvPr id="9" name=" 159"/>
              <p:cNvSpPr/>
              <p:nvPr/>
            </p:nvSpPr>
            <p:spPr>
              <a:xfrm rot="10800000">
                <a:off x="5760189" y="3062521"/>
                <a:ext cx="935990" cy="76200"/>
              </a:xfrm>
              <a:custGeom>
                <a:avLst/>
                <a:gdLst>
                  <a:gd name="connsiteX0" fmla="*/ 545178 w 812503"/>
                  <a:gd name="connsiteY0" fmla="*/ 0 h 310097"/>
                  <a:gd name="connsiteX1" fmla="*/ 812503 w 812503"/>
                  <a:gd name="connsiteY1" fmla="*/ 155049 h 310097"/>
                  <a:gd name="connsiteX2" fmla="*/ 545178 w 812503"/>
                  <a:gd name="connsiteY2" fmla="*/ 310097 h 310097"/>
                  <a:gd name="connsiteX3" fmla="*/ 545178 w 812503"/>
                  <a:gd name="connsiteY3" fmla="*/ 212220 h 310097"/>
                  <a:gd name="connsiteX4" fmla="*/ 0 w 812503"/>
                  <a:gd name="connsiteY4" fmla="*/ 259590 h 310097"/>
                  <a:gd name="connsiteX5" fmla="*/ 160832 w 812503"/>
                  <a:gd name="connsiteY5" fmla="*/ 155049 h 310097"/>
                  <a:gd name="connsiteX6" fmla="*/ 0 w 812503"/>
                  <a:gd name="connsiteY6" fmla="*/ 50507 h 310097"/>
                  <a:gd name="connsiteX7" fmla="*/ 545178 w 812503"/>
                  <a:gd name="connsiteY7" fmla="*/ 97878 h 3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503" h="310097">
                    <a:moveTo>
                      <a:pt x="545178" y="0"/>
                    </a:moveTo>
                    <a:lnTo>
                      <a:pt x="812503" y="155049"/>
                    </a:lnTo>
                    <a:lnTo>
                      <a:pt x="545178" y="310097"/>
                    </a:lnTo>
                    <a:lnTo>
                      <a:pt x="545178" y="212220"/>
                    </a:lnTo>
                    <a:lnTo>
                      <a:pt x="0" y="259590"/>
                    </a:lnTo>
                    <a:lnTo>
                      <a:pt x="160832" y="155049"/>
                    </a:lnTo>
                    <a:lnTo>
                      <a:pt x="0" y="50507"/>
                    </a:lnTo>
                    <a:lnTo>
                      <a:pt x="545178" y="97878"/>
                    </a:lnTo>
                    <a:close/>
                  </a:path>
                </a:pathLst>
              </a:cu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sp>
          <p:nvSpPr>
            <p:cNvPr id="14" name="矩形 13"/>
            <p:cNvSpPr/>
            <p:nvPr/>
          </p:nvSpPr>
          <p:spPr>
            <a:xfrm>
              <a:off x="13005" y="2492"/>
              <a:ext cx="447" cy="2237"/>
            </a:xfrm>
            <a:prstGeom prst="rect">
              <a:avLst/>
            </a:prstGeom>
            <a:noFill/>
            <a:ln>
              <a:solidFill>
                <a:srgbClr val="3992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5" name="矩形 4"/>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6" name="文本框 4"/>
          <p:cNvSpPr txBox="1"/>
          <p:nvPr/>
        </p:nvSpPr>
        <p:spPr>
          <a:xfrm>
            <a:off x="1323340" y="257810"/>
            <a:ext cx="6705044" cy="583565"/>
          </a:xfrm>
          <a:prstGeom prst="rect">
            <a:avLst/>
          </a:prstGeom>
          <a:noFill/>
          <a:ln w="9525">
            <a:noFill/>
          </a:ln>
        </p:spPr>
        <p:txBody>
          <a:bodyPr wrap="square"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sym typeface="+mn-ea"/>
              </a:rPr>
              <a:t>科研类</a:t>
            </a:r>
            <a:r>
              <a:rPr lang="zh-CN" altLang="en-US" sz="3200" dirty="0">
                <a:solidFill>
                  <a:srgbClr val="262626"/>
                </a:solidFill>
                <a:latin typeface="微软雅黑" panose="020B0503020204020204" pitchFamily="34" charset="-122"/>
                <a:ea typeface="微软雅黑" panose="020B0503020204020204" pitchFamily="34" charset="-122"/>
              </a:rPr>
              <a:t>事前审批</a:t>
            </a:r>
            <a:endParaRPr lang="zh-CN" altLang="en-US" sz="3200" dirty="0">
              <a:solidFill>
                <a:srgbClr val="262626"/>
              </a:solidFill>
              <a:latin typeface="微软雅黑" panose="020B0503020204020204" pitchFamily="34" charset="-122"/>
              <a:ea typeface="微软雅黑" panose="020B0503020204020204" pitchFamily="34" charset="-122"/>
            </a:endParaRPr>
          </a:p>
        </p:txBody>
      </p:sp>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11560" y="1009258"/>
            <a:ext cx="7920000" cy="39544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组合 2"/>
          <p:cNvGrpSpPr/>
          <p:nvPr/>
        </p:nvGrpSpPr>
        <p:grpSpPr>
          <a:xfrm>
            <a:off x="4140200" y="2643505"/>
            <a:ext cx="2880360" cy="1014730"/>
            <a:chOff x="6520" y="4163"/>
            <a:chExt cx="4536" cy="1598"/>
          </a:xfrm>
        </p:grpSpPr>
        <p:sp>
          <p:nvSpPr>
            <p:cNvPr id="2" name="矩形标注 1"/>
            <p:cNvSpPr/>
            <p:nvPr/>
          </p:nvSpPr>
          <p:spPr>
            <a:xfrm>
              <a:off x="6520" y="4163"/>
              <a:ext cx="4536" cy="1361"/>
            </a:xfrm>
            <a:prstGeom prst="wedgeRectCallout">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6715" y="4163"/>
              <a:ext cx="4146" cy="1599"/>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点击保存，保存当前页面内容，并返回到列表页面；</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a:t>
              </a:r>
              <a:r>
                <a:rPr lang="zh-CN" altLang="en-US" sz="1200" dirty="0" smtClean="0">
                  <a:solidFill>
                    <a:schemeClr val="bg1"/>
                  </a:solidFill>
                  <a:latin typeface="微软雅黑" panose="020B0503020204020204" pitchFamily="34" charset="-122"/>
                  <a:ea typeface="微软雅黑" panose="020B0503020204020204" pitchFamily="34" charset="-122"/>
                </a:rPr>
                <a:t>保存并提交，</a:t>
              </a:r>
              <a:r>
                <a:rPr lang="zh-CN" altLang="en-US" sz="1200" dirty="0">
                  <a:solidFill>
                    <a:schemeClr val="bg1"/>
                  </a:solidFill>
                  <a:latin typeface="微软雅黑" panose="020B0503020204020204" pitchFamily="34" charset="-122"/>
                  <a:ea typeface="微软雅黑" panose="020B0503020204020204" pitchFamily="34" charset="-122"/>
                </a:rPr>
                <a:t>保存当前页面内容，</a:t>
              </a:r>
              <a:r>
                <a:rPr lang="zh-CN" altLang="en-US" sz="1200" dirty="0" smtClean="0">
                  <a:solidFill>
                    <a:schemeClr val="bg1"/>
                  </a:solidFill>
                  <a:latin typeface="微软雅黑" panose="020B0503020204020204" pitchFamily="34" charset="-122"/>
                  <a:ea typeface="微软雅黑" panose="020B0503020204020204" pitchFamily="34" charset="-122"/>
                </a:rPr>
                <a:t>并将其提交至审核人进行审核；</a:t>
              </a:r>
              <a:endParaRPr lang="en-US" altLang="zh-CN" sz="1200" dirty="0">
                <a:solidFill>
                  <a:schemeClr val="bg1"/>
                </a:solidFill>
                <a:latin typeface="微软雅黑" panose="020B0503020204020204" pitchFamily="34" charset="-122"/>
                <a:ea typeface="微软雅黑" panose="020B0503020204020204" pitchFamily="34" charset="-122"/>
              </a:endParaRPr>
            </a:p>
            <a:p>
              <a:endParaRPr lang="zh-CN" altLang="en-US" sz="1200" dirty="0" smtClean="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6" name="矩形 5"/>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7" name="文本框 4"/>
          <p:cNvSpPr txBox="1"/>
          <p:nvPr/>
        </p:nvSpPr>
        <p:spPr>
          <a:xfrm>
            <a:off x="1323340" y="257810"/>
            <a:ext cx="4457065" cy="583565"/>
          </a:xfrm>
          <a:prstGeom prst="rect">
            <a:avLst/>
          </a:prstGeom>
          <a:noFill/>
          <a:ln w="9525">
            <a:noFill/>
          </a:ln>
        </p:spPr>
        <p:txBody>
          <a:bodyPr wrap="square"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sym typeface="+mn-ea"/>
              </a:rPr>
              <a:t>科研类</a:t>
            </a:r>
            <a:r>
              <a:rPr lang="zh-CN" altLang="en-US" sz="3200" dirty="0" smtClean="0">
                <a:solidFill>
                  <a:srgbClr val="262626"/>
                </a:solidFill>
                <a:latin typeface="微软雅黑" panose="020B0503020204020204" pitchFamily="34" charset="-122"/>
                <a:ea typeface="微软雅黑" panose="020B0503020204020204" pitchFamily="34" charset="-122"/>
              </a:rPr>
              <a:t>网上报销</a:t>
            </a:r>
            <a:endParaRPr lang="zh-CN" altLang="en-US" sz="2800" dirty="0">
              <a:solidFill>
                <a:srgbClr val="262626"/>
              </a:solidFill>
              <a:latin typeface="微软雅黑" panose="020B0503020204020204" pitchFamily="34" charset="-122"/>
              <a:ea typeface="微软雅黑" panose="020B0503020204020204" pitchFamily="34" charset="-122"/>
            </a:endParaRPr>
          </a:p>
        </p:txBody>
      </p:sp>
      <p:sp>
        <p:nvSpPr>
          <p:cNvPr id="20" name="文本框 9"/>
          <p:cNvSpPr txBox="1"/>
          <p:nvPr/>
        </p:nvSpPr>
        <p:spPr>
          <a:xfrm>
            <a:off x="457200" y="3390265"/>
            <a:ext cx="8194675" cy="829945"/>
          </a:xfrm>
          <a:prstGeom prst="rect">
            <a:avLst/>
          </a:prstGeom>
          <a:noFill/>
          <a:ln w="9525">
            <a:noFill/>
          </a:ln>
        </p:spPr>
        <p:txBody>
          <a:bodyPr wrap="square" anchor="t">
            <a:spAutoFit/>
          </a:bodyPr>
          <a:lstStyle/>
          <a:p>
            <a:pPr fontAlgn="auto">
              <a:lnSpc>
                <a:spcPct val="150000"/>
              </a:lnSpc>
            </a:pPr>
            <a:r>
              <a:rPr lang="zh-CN" altLang="en-US" sz="1600" b="1" dirty="0">
                <a:latin typeface="微软雅黑" panose="020B0503020204020204" pitchFamily="34" charset="-122"/>
                <a:ea typeface="微软雅黑" panose="020B0503020204020204" pitchFamily="34" charset="-122"/>
                <a:sym typeface="+mn-ea"/>
              </a:rPr>
              <a:t>说明：</a:t>
            </a:r>
            <a:endParaRPr lang="zh-CN" altLang="en-US" sz="1600" b="1" dirty="0">
              <a:latin typeface="微软雅黑" panose="020B0503020204020204" pitchFamily="34" charset="-122"/>
              <a:ea typeface="微软雅黑" panose="020B0503020204020204" pitchFamily="34" charset="-122"/>
              <a:sym typeface="+mn-ea"/>
            </a:endParaRP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    </a:t>
            </a:r>
            <a:r>
              <a:rPr lang="en-US" altLang="zh-CN" sz="1600" dirty="0" smtClean="0">
                <a:solidFill>
                  <a:schemeClr val="tx1"/>
                </a:solidFill>
                <a:latin typeface="微软雅黑" panose="020B0503020204020204" pitchFamily="34" charset="-122"/>
                <a:ea typeface="微软雅黑" panose="020B0503020204020204" pitchFamily="34" charset="-122"/>
                <a:sym typeface="+mn-ea"/>
              </a:rPr>
              <a:t>   1.</a:t>
            </a:r>
            <a:r>
              <a:rPr lang="zh-CN" altLang="en-US" sz="1600" dirty="0" smtClean="0">
                <a:solidFill>
                  <a:schemeClr val="tx1"/>
                </a:solidFill>
                <a:latin typeface="微软雅黑" panose="020B0503020204020204" pitchFamily="34" charset="-122"/>
                <a:ea typeface="微软雅黑" panose="020B0503020204020204" pitchFamily="34" charset="-122"/>
                <a:sym typeface="+mn-ea"/>
              </a:rPr>
              <a:t>不区分部门和院系，财务负责人统一到财务处正职审核。</a:t>
            </a:r>
            <a:endParaRPr lang="zh-CN" altLang="en-US" sz="1600" dirty="0">
              <a:solidFill>
                <a:schemeClr val="tx1"/>
              </a:solidFill>
              <a:latin typeface="微软雅黑" panose="020B0503020204020204" pitchFamily="34" charset="-122"/>
              <a:ea typeface="微软雅黑" panose="020B0503020204020204" pitchFamily="34" charset="-122"/>
              <a:sym typeface="+mn-ea"/>
            </a:endParaRPr>
          </a:p>
        </p:txBody>
      </p:sp>
      <p:sp>
        <p:nvSpPr>
          <p:cNvPr id="21" name="矩形: 圆角 3"/>
          <p:cNvSpPr/>
          <p:nvPr/>
        </p:nvSpPr>
        <p:spPr>
          <a:xfrm>
            <a:off x="1009650" y="1233170"/>
            <a:ext cx="662305" cy="2139950"/>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普通人员</a:t>
            </a:r>
            <a:r>
              <a:rPr kumimoji="0" lang="en-US" altLang="zh-CN"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a:t>
            </a: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部门负责人</a:t>
            </a:r>
            <a:r>
              <a:rPr kumimoji="0" lang="en-US" altLang="zh-CN"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a:t>
            </a: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分管院领导</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22" name="矩形: 圆角 51"/>
          <p:cNvSpPr/>
          <p:nvPr/>
        </p:nvSpPr>
        <p:spPr>
          <a:xfrm>
            <a:off x="2456180" y="1377315"/>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财务预审</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23" name="矩形: 圆角 52"/>
          <p:cNvSpPr/>
          <p:nvPr/>
        </p:nvSpPr>
        <p:spPr>
          <a:xfrm>
            <a:off x="5151120" y="1233170"/>
            <a:ext cx="584200" cy="2081530"/>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科研处负责人审核</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24" name="箭头: 右 62"/>
          <p:cNvSpPr/>
          <p:nvPr/>
        </p:nvSpPr>
        <p:spPr>
          <a:xfrm>
            <a:off x="1785620" y="2002155"/>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5" name="矩形: 圆角 65"/>
          <p:cNvSpPr/>
          <p:nvPr/>
        </p:nvSpPr>
        <p:spPr>
          <a:xfrm>
            <a:off x="6482715" y="1174115"/>
            <a:ext cx="584835" cy="23437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财务处负责人审核</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26" name="箭头: 右 62"/>
          <p:cNvSpPr/>
          <p:nvPr/>
        </p:nvSpPr>
        <p:spPr>
          <a:xfrm>
            <a:off x="4480560" y="2002155"/>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7" name="箭头: 右 62"/>
          <p:cNvSpPr/>
          <p:nvPr/>
        </p:nvSpPr>
        <p:spPr>
          <a:xfrm>
            <a:off x="5831205" y="2002155"/>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9" name="矩形: 圆角 65"/>
          <p:cNvSpPr/>
          <p:nvPr/>
        </p:nvSpPr>
        <p:spPr>
          <a:xfrm>
            <a:off x="7855585" y="1174115"/>
            <a:ext cx="584835" cy="23437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分管科研院领导审核</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31" name="箭头: 右 62"/>
          <p:cNvSpPr/>
          <p:nvPr/>
        </p:nvSpPr>
        <p:spPr>
          <a:xfrm>
            <a:off x="7192010" y="2002155"/>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2" name="矩形: 圆角 51"/>
          <p:cNvSpPr/>
          <p:nvPr/>
        </p:nvSpPr>
        <p:spPr>
          <a:xfrm>
            <a:off x="3819525" y="1376680"/>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项目负责人审核</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33" name="箭头: 右 62"/>
          <p:cNvSpPr/>
          <p:nvPr/>
        </p:nvSpPr>
        <p:spPr>
          <a:xfrm>
            <a:off x="3148965" y="200152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 name="矩形标注 1"/>
          <p:cNvSpPr/>
          <p:nvPr/>
        </p:nvSpPr>
        <p:spPr>
          <a:xfrm>
            <a:off x="7080250" y="229870"/>
            <a:ext cx="1360170" cy="636905"/>
          </a:xfrm>
          <a:prstGeom prst="wedgeRectCallout">
            <a:avLst>
              <a:gd name="adj1" fmla="val 29805"/>
              <a:gd name="adj2" fmla="val 9462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rPr>
              <a:t>五千元以上</a:t>
            </a:r>
            <a:endParaRPr lang="zh-CN" altLang="en-US">
              <a:latin typeface="微软雅黑" panose="020B0503020204020204" pitchFamily="34" charset="-122"/>
              <a:ea typeface="微软雅黑" panose="020B0503020204020204" pitchFamily="34" charset="-122"/>
            </a:endParaRP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linds(horizontal)">
                                      <p:cBhvr>
                                        <p:cTn id="7" dur="500"/>
                                        <p:tgtEl>
                                          <p:spTgt spid="3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blinds(horizontal)">
                                      <p:cBhvr>
                                        <p:cTn id="10" dur="500"/>
                                        <p:tgtEl>
                                          <p:spTgt spid="29"/>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linds(horizontal)">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1" grpId="0" bldLvl="0" animBg="1"/>
      <p:bldP spid="2"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715645" y="986155"/>
            <a:ext cx="7920058" cy="3872200"/>
          </a:xfrm>
          <a:prstGeom prst="rect">
            <a:avLst/>
          </a:prstGeom>
        </p:spPr>
      </p:pic>
      <p:sp>
        <p:nvSpPr>
          <p:cNvPr id="4" name="矩形 3"/>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5" name="矩形 4"/>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6" name="文本框 4"/>
          <p:cNvSpPr txBox="1"/>
          <p:nvPr/>
        </p:nvSpPr>
        <p:spPr>
          <a:xfrm>
            <a:off x="1323340" y="257810"/>
            <a:ext cx="6705044" cy="583565"/>
          </a:xfrm>
          <a:prstGeom prst="rect">
            <a:avLst/>
          </a:prstGeom>
          <a:noFill/>
          <a:ln w="9525">
            <a:noFill/>
          </a:ln>
        </p:spPr>
        <p:txBody>
          <a:bodyPr wrap="square"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sym typeface="+mn-ea"/>
              </a:rPr>
              <a:t>科研类</a:t>
            </a:r>
            <a:r>
              <a:rPr lang="zh-CN" altLang="en-US" sz="3200" dirty="0">
                <a:solidFill>
                  <a:srgbClr val="262626"/>
                </a:solidFill>
                <a:latin typeface="微软雅黑" panose="020B0503020204020204" pitchFamily="34" charset="-122"/>
                <a:ea typeface="微软雅黑" panose="020B0503020204020204" pitchFamily="34" charset="-122"/>
              </a:rPr>
              <a:t>网上报销</a:t>
            </a:r>
            <a:endParaRPr lang="zh-CN" altLang="en-US" sz="3200" dirty="0">
              <a:solidFill>
                <a:srgbClr val="262626"/>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3387090" y="1295400"/>
            <a:ext cx="5257800" cy="2383155"/>
            <a:chOff x="5334" y="2040"/>
            <a:chExt cx="8280" cy="3753"/>
          </a:xfrm>
        </p:grpSpPr>
        <p:grpSp>
          <p:nvGrpSpPr>
            <p:cNvPr id="10" name="组合 9"/>
            <p:cNvGrpSpPr/>
            <p:nvPr/>
          </p:nvGrpSpPr>
          <p:grpSpPr>
            <a:xfrm>
              <a:off x="5334" y="2040"/>
              <a:ext cx="8280" cy="3753"/>
              <a:chOff x="5108" y="2040"/>
              <a:chExt cx="8280" cy="3753"/>
            </a:xfrm>
          </p:grpSpPr>
          <p:sp>
            <p:nvSpPr>
              <p:cNvPr id="7" name="线形标注 2(无边框) 6"/>
              <p:cNvSpPr/>
              <p:nvPr/>
            </p:nvSpPr>
            <p:spPr>
              <a:xfrm>
                <a:off x="5108" y="3711"/>
                <a:ext cx="5110" cy="2082"/>
              </a:xfrm>
              <a:prstGeom prst="callout2">
                <a:avLst>
                  <a:gd name="adj1" fmla="val 35600"/>
                  <a:gd name="adj2" fmla="val 99262"/>
                  <a:gd name="adj3" fmla="val 17338"/>
                  <a:gd name="adj4" fmla="val 108967"/>
                  <a:gd name="adj5" fmla="val -60518"/>
                  <a:gd name="adj6" fmla="val 131976"/>
                </a:avLst>
              </a:prstGeom>
              <a:solidFill>
                <a:srgbClr val="3992DB"/>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TextBox 11"/>
              <p:cNvSpPr txBox="1"/>
              <p:nvPr/>
            </p:nvSpPr>
            <p:spPr>
              <a:xfrm>
                <a:off x="5324" y="3933"/>
                <a:ext cx="4746" cy="1598"/>
              </a:xfrm>
              <a:prstGeom prst="rect">
                <a:avLst/>
              </a:prstGeom>
              <a:noFill/>
            </p:spPr>
            <p:txBody>
              <a:bodyPr wrap="square" rtlCol="0">
                <a:spAutoFit/>
              </a:bodyPr>
              <a:lstStyle/>
              <a:p>
                <a:pPr indent="360045">
                  <a:lnSpc>
                    <a:spcPct val="125000"/>
                  </a:lnSpc>
                </a:pPr>
                <a:r>
                  <a:rPr lang="zh-CN" altLang="zh-CN" sz="1200" dirty="0" smtClean="0">
                    <a:solidFill>
                      <a:schemeClr val="bg1"/>
                    </a:solidFill>
                    <a:latin typeface="微软雅黑" panose="020B0503020204020204" pitchFamily="34" charset="-122"/>
                    <a:ea typeface="微软雅黑" panose="020B0503020204020204" pitchFamily="34" charset="-122"/>
                    <a:sym typeface="+mn-ea"/>
                  </a:rPr>
                  <a:t>点击【审核】按钮，审核当前的数据；点击【批量通过】按钮，对选中的信息执行通过操作；点击【批量退回】，退回所有选中的数据记录。</a:t>
                </a:r>
                <a:endParaRPr lang="zh-CN" altLang="zh-CN" sz="1200" dirty="0" smtClean="0">
                  <a:solidFill>
                    <a:schemeClr val="bg1"/>
                  </a:solidFill>
                  <a:latin typeface="微软雅黑" panose="020B0503020204020204" pitchFamily="34" charset="-122"/>
                  <a:ea typeface="微软雅黑" panose="020B0503020204020204" pitchFamily="34" charset="-122"/>
                  <a:sym typeface="+mn-ea"/>
                </a:endParaRPr>
              </a:p>
            </p:txBody>
          </p:sp>
          <p:sp>
            <p:nvSpPr>
              <p:cNvPr id="8" name="矩形 7"/>
              <p:cNvSpPr/>
              <p:nvPr/>
            </p:nvSpPr>
            <p:spPr>
              <a:xfrm>
                <a:off x="11460" y="2040"/>
                <a:ext cx="1928" cy="388"/>
              </a:xfrm>
              <a:prstGeom prst="rect">
                <a:avLst/>
              </a:prstGeom>
              <a:noFill/>
              <a:ln>
                <a:solidFill>
                  <a:srgbClr val="3992DB"/>
                </a:solidFill>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9" name="矩形 8"/>
            <p:cNvSpPr/>
            <p:nvPr/>
          </p:nvSpPr>
          <p:spPr>
            <a:xfrm>
              <a:off x="12563" y="2980"/>
              <a:ext cx="338" cy="2342"/>
            </a:xfrm>
            <a:prstGeom prst="rect">
              <a:avLst/>
            </a:prstGeom>
            <a:noFill/>
            <a:ln>
              <a:solidFill>
                <a:srgbClr val="3992DB"/>
              </a:solidFill>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13" name="直接连接符 12"/>
            <p:cNvCxnSpPr>
              <a:stCxn id="9" idx="1"/>
              <a:endCxn id="12" idx="3"/>
            </p:cNvCxnSpPr>
            <p:nvPr/>
          </p:nvCxnSpPr>
          <p:spPr>
            <a:xfrm flipH="1">
              <a:off x="10296" y="4151"/>
              <a:ext cx="2267" cy="581"/>
            </a:xfrm>
            <a:prstGeom prst="line">
              <a:avLst/>
            </a:prstGeom>
            <a:ln>
              <a:solidFill>
                <a:srgbClr val="024377"/>
              </a:solidFill>
            </a:ln>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611505" y="993140"/>
            <a:ext cx="7920058" cy="3858377"/>
          </a:xfrm>
          <a:prstGeom prst="rect">
            <a:avLst/>
          </a:prstGeom>
        </p:spPr>
      </p:pic>
      <p:sp>
        <p:nvSpPr>
          <p:cNvPr id="4" name="矩形 3"/>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5" name="矩形 4"/>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6" name="文本框 4"/>
          <p:cNvSpPr txBox="1"/>
          <p:nvPr/>
        </p:nvSpPr>
        <p:spPr>
          <a:xfrm>
            <a:off x="1323340" y="257810"/>
            <a:ext cx="6705044" cy="583565"/>
          </a:xfrm>
          <a:prstGeom prst="rect">
            <a:avLst/>
          </a:prstGeom>
          <a:noFill/>
          <a:ln w="9525">
            <a:noFill/>
          </a:ln>
        </p:spPr>
        <p:txBody>
          <a:bodyPr wrap="square"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sym typeface="+mn-ea"/>
              </a:rPr>
              <a:t>科研类</a:t>
            </a:r>
            <a:r>
              <a:rPr lang="zh-CN" altLang="en-US" sz="3200" dirty="0">
                <a:solidFill>
                  <a:srgbClr val="262626"/>
                </a:solidFill>
                <a:latin typeface="微软雅黑" panose="020B0503020204020204" pitchFamily="34" charset="-122"/>
                <a:ea typeface="微软雅黑" panose="020B0503020204020204" pitchFamily="34" charset="-122"/>
              </a:rPr>
              <a:t>网上报销</a:t>
            </a:r>
            <a:endParaRPr lang="zh-CN" altLang="en-US" sz="3200" dirty="0">
              <a:solidFill>
                <a:srgbClr val="262626"/>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3243580" y="1275080"/>
            <a:ext cx="5217160" cy="2403475"/>
            <a:chOff x="5108" y="2008"/>
            <a:chExt cx="8216" cy="3785"/>
          </a:xfrm>
        </p:grpSpPr>
        <p:sp>
          <p:nvSpPr>
            <p:cNvPr id="7" name="线形标注 2(无边框) 6"/>
            <p:cNvSpPr/>
            <p:nvPr/>
          </p:nvSpPr>
          <p:spPr>
            <a:xfrm>
              <a:off x="5108" y="3411"/>
              <a:ext cx="5110" cy="2382"/>
            </a:xfrm>
            <a:prstGeom prst="callout2">
              <a:avLst>
                <a:gd name="adj1" fmla="val 35600"/>
                <a:gd name="adj2" fmla="val 99262"/>
                <a:gd name="adj3" fmla="val 17338"/>
                <a:gd name="adj4" fmla="val 108967"/>
                <a:gd name="adj5" fmla="val -39672"/>
                <a:gd name="adj6" fmla="val 133938"/>
              </a:avLst>
            </a:prstGeom>
            <a:solidFill>
              <a:srgbClr val="3992DB"/>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TextBox 11"/>
            <p:cNvSpPr txBox="1"/>
            <p:nvPr/>
          </p:nvSpPr>
          <p:spPr>
            <a:xfrm>
              <a:off x="5407" y="3368"/>
              <a:ext cx="4663" cy="2325"/>
            </a:xfrm>
            <a:prstGeom prst="rect">
              <a:avLst/>
            </a:prstGeom>
            <a:noFill/>
          </p:spPr>
          <p:txBody>
            <a:bodyPr wrap="square" rtlCol="0">
              <a:spAutoFit/>
            </a:bodyPr>
            <a:lstStyle/>
            <a:p>
              <a:pPr indent="360045">
                <a:lnSpc>
                  <a:spcPct val="125000"/>
                </a:lnSpc>
              </a:pPr>
              <a:r>
                <a:rPr lang="zh-CN" altLang="zh-CN" sz="1200" dirty="0" smtClean="0">
                  <a:solidFill>
                    <a:schemeClr val="bg1"/>
                  </a:solidFill>
                  <a:latin typeface="微软雅黑" panose="020B0503020204020204" pitchFamily="34" charset="-122"/>
                  <a:ea typeface="微软雅黑" panose="020B0503020204020204" pitchFamily="34" charset="-122"/>
                  <a:sym typeface="+mn-ea"/>
                </a:rPr>
                <a:t>可点击左上角【通过】按钮，通过审核；点击【退回】按钮，弹出退回页面的弹窗，审核人员可输入审核意见，然后点击【确定】，单据退回，或点击【返回】，取消退回操作；点击【返回列表】按钮，返回列表页面。</a:t>
              </a:r>
              <a:endParaRPr lang="zh-CN" altLang="zh-CN" sz="1200" dirty="0" smtClean="0">
                <a:solidFill>
                  <a:schemeClr val="bg1"/>
                </a:solidFill>
                <a:latin typeface="微软雅黑" panose="020B0503020204020204" pitchFamily="34" charset="-122"/>
                <a:ea typeface="微软雅黑" panose="020B0503020204020204" pitchFamily="34" charset="-122"/>
                <a:sym typeface="+mn-ea"/>
              </a:endParaRPr>
            </a:p>
          </p:txBody>
        </p:sp>
        <p:sp>
          <p:nvSpPr>
            <p:cNvPr id="8" name="矩形 7"/>
            <p:cNvSpPr/>
            <p:nvPr/>
          </p:nvSpPr>
          <p:spPr>
            <a:xfrm>
              <a:off x="11396" y="2008"/>
              <a:ext cx="1928" cy="454"/>
            </a:xfrm>
            <a:prstGeom prst="rect">
              <a:avLst/>
            </a:prstGeom>
            <a:noFill/>
            <a:ln>
              <a:solidFill>
                <a:srgbClr val="3992DB"/>
              </a:solidFill>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3"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latin typeface="Impact" panose="020B0806030902050204" pitchFamily="34" charset="0"/>
                </a:rPr>
                <a:t>03</a:t>
              </a:r>
              <a:endParaRPr lang="en-US" sz="8000" dirty="0">
                <a:solidFill>
                  <a:schemeClr val="bg1">
                    <a:lumMod val="95000"/>
                  </a:schemeClr>
                </a:solidFill>
                <a:latin typeface="Impact" panose="020B0806030902050204" pitchFamily="34" charset="0"/>
              </a:endParaRPr>
            </a:p>
          </p:txBody>
        </p:sp>
      </p:grpSp>
      <p:sp>
        <p:nvSpPr>
          <p:cNvPr id="49" name="TextBox 48"/>
          <p:cNvSpPr txBox="1"/>
          <p:nvPr/>
        </p:nvSpPr>
        <p:spPr>
          <a:xfrm>
            <a:off x="2977976" y="2214560"/>
            <a:ext cx="5050408" cy="622300"/>
          </a:xfrm>
          <a:prstGeom prst="rect">
            <a:avLst/>
          </a:prstGeom>
          <a:noFill/>
        </p:spPr>
        <p:txBody>
          <a:bodyPr wrap="square" lIns="68584" tIns="34291" rIns="68584" bIns="34291" rtlCol="0">
            <a:spAutoFit/>
          </a:bodyPr>
          <a:lstStyle/>
          <a:p>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非科研</a:t>
            </a:r>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类</a:t>
            </a: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报销</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5940152" y="1274820"/>
            <a:ext cx="432048" cy="432834"/>
            <a:chOff x="6084168" y="1274820"/>
            <a:chExt cx="432048" cy="432834"/>
          </a:xfrm>
        </p:grpSpPr>
        <p:sp>
          <p:nvSpPr>
            <p:cNvPr id="1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3" name="组合 12"/>
          <p:cNvGrpSpPr/>
          <p:nvPr/>
        </p:nvGrpSpPr>
        <p:grpSpPr>
          <a:xfrm>
            <a:off x="4644008" y="1275213"/>
            <a:ext cx="432048" cy="432048"/>
            <a:chOff x="4788024" y="1275213"/>
            <a:chExt cx="432048" cy="432048"/>
          </a:xfrm>
        </p:grpSpPr>
        <p:sp>
          <p:nvSpPr>
            <p:cNvPr id="1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6" name="组合 15"/>
          <p:cNvGrpSpPr/>
          <p:nvPr/>
        </p:nvGrpSpPr>
        <p:grpSpPr>
          <a:xfrm>
            <a:off x="5292080" y="1274820"/>
            <a:ext cx="432833" cy="432834"/>
            <a:chOff x="5436096" y="1274820"/>
            <a:chExt cx="432833" cy="432834"/>
          </a:xfrm>
        </p:grpSpPr>
        <p:sp>
          <p:nvSpPr>
            <p:cNvPr id="17"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9" name="组合 18"/>
          <p:cNvGrpSpPr/>
          <p:nvPr/>
        </p:nvGrpSpPr>
        <p:grpSpPr>
          <a:xfrm>
            <a:off x="3347864" y="1274820"/>
            <a:ext cx="432833" cy="432834"/>
            <a:chOff x="3491880" y="1274820"/>
            <a:chExt cx="432833" cy="432834"/>
          </a:xfrm>
        </p:grpSpPr>
        <p:sp>
          <p:nvSpPr>
            <p:cNvPr id="2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2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22" name="组合 21"/>
          <p:cNvGrpSpPr/>
          <p:nvPr/>
        </p:nvGrpSpPr>
        <p:grpSpPr>
          <a:xfrm>
            <a:off x="3995936" y="1274820"/>
            <a:ext cx="432833" cy="432834"/>
            <a:chOff x="4139952" y="1274820"/>
            <a:chExt cx="432833" cy="432834"/>
          </a:xfrm>
        </p:grpSpPr>
        <p:sp>
          <p:nvSpPr>
            <p:cNvPr id="23"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24"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latin typeface="Roboto Light"/>
              </a:endParaRPr>
            </a:p>
          </p:txBody>
        </p:sp>
      </p:grpSp>
    </p:spTree>
  </p:cSld>
  <p:clrMapOvr>
    <a:masterClrMapping/>
  </p:clrMapOvr>
  <mc:AlternateContent xmlns:mc="http://schemas.openxmlformats.org/markup-compatibility/2006">
    <mc:Choice xmlns:p14="http://schemas.microsoft.com/office/powerpoint/2010/main" Requires="p14">
      <p:transition spd="slow" p14:dur="1200" advClick="0" advTm="0">
        <p14:prism/>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2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4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6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8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15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49"/>
                                        </p:tgtEl>
                                        <p:attrNameLst>
                                          <p:attrName>style.visibility</p:attrName>
                                        </p:attrNameLst>
                                      </p:cBhvr>
                                      <p:to>
                                        <p:strVal val="visible"/>
                                      </p:to>
                                    </p:set>
                                    <p:animEffect transition="in" filter="wipe(left)">
                                      <p:cBhvr>
                                        <p:cTn id="38" dur="200"/>
                                        <p:tgtEl>
                                          <p:spTgt spid="49"/>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49"/>
                                        </p:tgtEl>
                                      </p:cBhvr>
                                      <p:to x="80000" y="100000"/>
                                    </p:animScale>
                                    <p:anim by="(#ppt_w*0.10)" calcmode="lin" valueType="num">
                                      <p:cBhvr>
                                        <p:cTn id="41" dur="50" autoRev="1" fill="hold">
                                          <p:stCondLst>
                                            <p:cond delay="0"/>
                                          </p:stCondLst>
                                        </p:cTn>
                                        <p:tgtEl>
                                          <p:spTgt spid="49"/>
                                        </p:tgtEl>
                                        <p:attrNameLst>
                                          <p:attrName>ppt_x</p:attrName>
                                        </p:attrNameLst>
                                      </p:cBhvr>
                                    </p:anim>
                                    <p:anim by="(-#ppt_w*0.10)" calcmode="lin" valueType="num">
                                      <p:cBhvr>
                                        <p:cTn id="42" dur="50" autoRev="1" fill="hold">
                                          <p:stCondLst>
                                            <p:cond delay="0"/>
                                          </p:stCondLst>
                                        </p:cTn>
                                        <p:tgtEl>
                                          <p:spTgt spid="49"/>
                                        </p:tgtEl>
                                        <p:attrNameLst>
                                          <p:attrName>ppt_y</p:attrName>
                                        </p:attrNameLst>
                                      </p:cBhvr>
                                    </p:anim>
                                    <p:animRot by="-480000">
                                      <p:cBhvr>
                                        <p:cTn id="43"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340" y="257810"/>
            <a:ext cx="7609840" cy="583565"/>
          </a:xfrm>
          <a:prstGeom prst="rect">
            <a:avLst/>
          </a:prstGeom>
          <a:noFill/>
          <a:ln w="9525">
            <a:noFill/>
          </a:ln>
        </p:spPr>
        <p:txBody>
          <a:bodyPr wrap="square"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sym typeface="+mn-ea"/>
              </a:rPr>
              <a:t>非科研类</a:t>
            </a:r>
            <a:r>
              <a:rPr lang="zh-CN" altLang="en-US" sz="3200" dirty="0">
                <a:solidFill>
                  <a:srgbClr val="262626"/>
                </a:solidFill>
                <a:latin typeface="微软雅黑" panose="020B0503020204020204" pitchFamily="34" charset="-122"/>
                <a:ea typeface="微软雅黑" panose="020B0503020204020204" pitchFamily="34" charset="-122"/>
              </a:rPr>
              <a:t>事前审批</a:t>
            </a:r>
            <a:r>
              <a:rPr lang="zh-CN" altLang="en-US" sz="2800" dirty="0">
                <a:solidFill>
                  <a:srgbClr val="262626"/>
                </a:solidFill>
                <a:latin typeface="微软雅黑" panose="020B0503020204020204" pitchFamily="34" charset="-122"/>
                <a:ea typeface="微软雅黑" panose="020B0503020204020204" pitchFamily="34" charset="-122"/>
              </a:rPr>
              <a:t>（</a:t>
            </a:r>
            <a:r>
              <a:rPr lang="zh-CN" altLang="en-US" sz="2800" dirty="0">
                <a:solidFill>
                  <a:srgbClr val="262626"/>
                </a:solidFill>
                <a:latin typeface="微软雅黑" panose="020B0503020204020204" pitchFamily="34" charset="-122"/>
                <a:ea typeface="微软雅黑" panose="020B0503020204020204" pitchFamily="34" charset="-122"/>
                <a:sym typeface="+mn-ea"/>
              </a:rPr>
              <a:t>出差、公务</a:t>
            </a:r>
            <a:r>
              <a:rPr lang="zh-CN" altLang="en-US" sz="2800" dirty="0" smtClean="0">
                <a:solidFill>
                  <a:srgbClr val="262626"/>
                </a:solidFill>
                <a:latin typeface="微软雅黑" panose="020B0503020204020204" pitchFamily="34" charset="-122"/>
                <a:ea typeface="微软雅黑" panose="020B0503020204020204" pitchFamily="34" charset="-122"/>
                <a:sym typeface="+mn-ea"/>
              </a:rPr>
              <a:t>接待</a:t>
            </a:r>
            <a:r>
              <a:rPr lang="zh-CN" altLang="en-US" sz="2800" dirty="0">
                <a:solidFill>
                  <a:srgbClr val="262626"/>
                </a:solidFill>
                <a:latin typeface="微软雅黑" panose="020B0503020204020204" pitchFamily="34" charset="-122"/>
                <a:ea typeface="微软雅黑" panose="020B0503020204020204" pitchFamily="34" charset="-122"/>
              </a:rPr>
              <a:t>）</a:t>
            </a:r>
            <a:endParaRPr lang="zh-CN" altLang="en-US" sz="2800" dirty="0">
              <a:solidFill>
                <a:srgbClr val="262626"/>
              </a:solidFill>
              <a:latin typeface="微软雅黑" panose="020B0503020204020204" pitchFamily="34" charset="-122"/>
              <a:ea typeface="微软雅黑" panose="020B0503020204020204" pitchFamily="34" charset="-122"/>
            </a:endParaRPr>
          </a:p>
        </p:txBody>
      </p:sp>
      <p:sp>
        <p:nvSpPr>
          <p:cNvPr id="110" name="矩形: 圆角 3"/>
          <p:cNvSpPr/>
          <p:nvPr/>
        </p:nvSpPr>
        <p:spPr>
          <a:xfrm>
            <a:off x="2129155" y="1280795"/>
            <a:ext cx="584835"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w="0"/>
                <a:solidFill>
                  <a:srgbClr val="17406D">
                    <a:lumMod val="50000"/>
                  </a:srgbClr>
                </a:solidFill>
                <a:effectLst/>
                <a:uLnTx/>
                <a:uFillTx/>
                <a:latin typeface="Century Gothic" panose="020B0502020202020204"/>
                <a:ea typeface="微软雅黑" panose="020B0503020204020204" pitchFamily="34" charset="-122"/>
                <a:cs typeface="+mn-cs"/>
              </a:rPr>
              <a:t>普通人员</a:t>
            </a:r>
            <a:endParaRPr kumimoji="0" lang="zh-CN" altLang="zh-CN"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112" name="矩形: 圆角 52"/>
          <p:cNvSpPr/>
          <p:nvPr/>
        </p:nvSpPr>
        <p:spPr>
          <a:xfrm>
            <a:off x="4178300" y="1280795"/>
            <a:ext cx="584200" cy="193611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部门负责人审核</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128" name="矩形: 圆角 65"/>
          <p:cNvSpPr/>
          <p:nvPr/>
        </p:nvSpPr>
        <p:spPr>
          <a:xfrm>
            <a:off x="6236970" y="1048385"/>
            <a:ext cx="584835" cy="216979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分管院领导审核</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12" name="箭头: 右 62"/>
          <p:cNvSpPr/>
          <p:nvPr/>
        </p:nvSpPr>
        <p:spPr>
          <a:xfrm>
            <a:off x="3221990" y="182626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13" name="箭头: 右 62"/>
          <p:cNvSpPr/>
          <p:nvPr/>
        </p:nvSpPr>
        <p:spPr>
          <a:xfrm>
            <a:off x="5280660" y="182626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12293" name="文本框 9"/>
          <p:cNvSpPr txBox="1"/>
          <p:nvPr/>
        </p:nvSpPr>
        <p:spPr>
          <a:xfrm>
            <a:off x="1163955" y="3291830"/>
            <a:ext cx="8826500" cy="1198880"/>
          </a:xfrm>
          <a:prstGeom prst="rect">
            <a:avLst/>
          </a:prstGeom>
          <a:noFill/>
          <a:ln w="9525">
            <a:noFill/>
          </a:ln>
        </p:spPr>
        <p:txBody>
          <a:bodyPr wrap="square" anchor="t">
            <a:spAutoFit/>
          </a:bodyPr>
          <a:lstStyle/>
          <a:p>
            <a:pPr fontAlgn="auto">
              <a:lnSpc>
                <a:spcPct val="150000"/>
              </a:lnSpc>
            </a:pPr>
            <a:r>
              <a:rPr lang="zh-CN" altLang="en-US" sz="1600" b="1" dirty="0">
                <a:latin typeface="微软雅黑" panose="020B0503020204020204" pitchFamily="34" charset="-122"/>
                <a:ea typeface="微软雅黑" panose="020B0503020204020204" pitchFamily="34" charset="-122"/>
                <a:sym typeface="+mn-ea"/>
              </a:rPr>
              <a:t>说明：</a:t>
            </a:r>
            <a:endParaRPr lang="zh-CN" altLang="en-US" sz="1600" b="1" dirty="0">
              <a:latin typeface="微软雅黑" panose="020B0503020204020204" pitchFamily="34" charset="-122"/>
              <a:ea typeface="微软雅黑" panose="020B0503020204020204" pitchFamily="34" charset="-122"/>
              <a:sym typeface="+mn-ea"/>
            </a:endParaRPr>
          </a:p>
          <a:p>
            <a:pPr fontAlgn="auto">
              <a:lnSpc>
                <a:spcPct val="150000"/>
              </a:lnSpc>
            </a:pPr>
            <a:r>
              <a:rPr lang="en-US" altLang="zh-CN" sz="1600" dirty="0" smtClean="0">
                <a:solidFill>
                  <a:schemeClr val="tx1"/>
                </a:solidFill>
                <a:latin typeface="微软雅黑" panose="020B0503020204020204" pitchFamily="34" charset="-122"/>
                <a:ea typeface="微软雅黑" panose="020B0503020204020204" pitchFamily="34" charset="-122"/>
                <a:sym typeface="+mn-ea"/>
              </a:rPr>
              <a:t>       1.</a:t>
            </a:r>
            <a:r>
              <a:rPr lang="zh-CN" altLang="en-US" sz="1600" dirty="0" smtClean="0">
                <a:solidFill>
                  <a:schemeClr val="tx1"/>
                </a:solidFill>
                <a:latin typeface="微软雅黑" panose="020B0503020204020204" pitchFamily="34" charset="-122"/>
                <a:ea typeface="微软雅黑" panose="020B0503020204020204" pitchFamily="34" charset="-122"/>
                <a:sym typeface="+mn-ea"/>
              </a:rPr>
              <a:t>部门负责人为二级学院书记或者院长，行政部门为部门正职；</a:t>
            </a:r>
            <a:endParaRPr lang="en-US" altLang="zh-CN" sz="1600" dirty="0" smtClean="0">
              <a:solidFill>
                <a:schemeClr val="tx1"/>
              </a:solidFill>
              <a:latin typeface="微软雅黑" panose="020B0503020204020204" pitchFamily="34" charset="-122"/>
              <a:ea typeface="微软雅黑" panose="020B0503020204020204" pitchFamily="34" charset="-122"/>
              <a:sym typeface="+mn-ea"/>
            </a:endParaRPr>
          </a:p>
          <a:p>
            <a:pPr fontAlgn="auto">
              <a:lnSpc>
                <a:spcPct val="150000"/>
              </a:lnSpc>
            </a:pPr>
            <a:r>
              <a:rPr lang="en-US" altLang="zh-CN" sz="1600" dirty="0">
                <a:latin typeface="微软雅黑" panose="020B0503020204020204" pitchFamily="34" charset="-122"/>
                <a:ea typeface="微软雅黑" panose="020B0503020204020204" pitchFamily="34" charset="-122"/>
                <a:sym typeface="+mn-ea"/>
              </a:rPr>
              <a:t> </a:t>
            </a:r>
            <a:r>
              <a:rPr lang="en-US" altLang="zh-CN" sz="1600" dirty="0" smtClean="0">
                <a:latin typeface="微软雅黑" panose="020B0503020204020204" pitchFamily="34" charset="-122"/>
                <a:ea typeface="微软雅黑" panose="020B0503020204020204" pitchFamily="34" charset="-122"/>
                <a:sym typeface="+mn-ea"/>
              </a:rPr>
              <a:t>      2.</a:t>
            </a:r>
            <a:r>
              <a:rPr lang="zh-CN" altLang="en-US" sz="1600" dirty="0" smtClean="0">
                <a:latin typeface="微软雅黑" panose="020B0503020204020204" pitchFamily="34" charset="-122"/>
                <a:ea typeface="微软雅黑" panose="020B0503020204020204" pitchFamily="34" charset="-122"/>
                <a:sym typeface="+mn-ea"/>
              </a:rPr>
              <a:t>二级学院根据分管教学或者学生由不同的分管院领导进行审核；</a:t>
            </a:r>
            <a:endParaRPr lang="zh-CN" altLang="en-US" sz="1600" dirty="0">
              <a:solidFill>
                <a:schemeClr val="tx1"/>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strips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340" y="257810"/>
            <a:ext cx="7640955" cy="583565"/>
          </a:xfrm>
          <a:prstGeom prst="rect">
            <a:avLst/>
          </a:prstGeom>
          <a:noFill/>
          <a:ln w="9525">
            <a:noFill/>
          </a:ln>
        </p:spPr>
        <p:txBody>
          <a:bodyPr wrap="square"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sym typeface="+mn-ea"/>
              </a:rPr>
              <a:t>非科研类事前审批</a:t>
            </a:r>
            <a:r>
              <a:rPr lang="zh-CN" altLang="en-US" sz="2800" dirty="0">
                <a:solidFill>
                  <a:srgbClr val="262626"/>
                </a:solidFill>
                <a:latin typeface="微软雅黑" panose="020B0503020204020204" pitchFamily="34" charset="-122"/>
                <a:ea typeface="微软雅黑" panose="020B0503020204020204" pitchFamily="34" charset="-122"/>
                <a:sym typeface="+mn-ea"/>
              </a:rPr>
              <a:t>（出差、公务</a:t>
            </a:r>
            <a:r>
              <a:rPr lang="zh-CN" altLang="en-US" sz="2800" dirty="0" smtClean="0">
                <a:solidFill>
                  <a:srgbClr val="262626"/>
                </a:solidFill>
                <a:latin typeface="微软雅黑" panose="020B0503020204020204" pitchFamily="34" charset="-122"/>
                <a:ea typeface="微软雅黑" panose="020B0503020204020204" pitchFamily="34" charset="-122"/>
                <a:sym typeface="+mn-ea"/>
              </a:rPr>
              <a:t>接待</a:t>
            </a:r>
            <a:r>
              <a:rPr lang="zh-CN" altLang="en-US" sz="2800" dirty="0">
                <a:solidFill>
                  <a:srgbClr val="262626"/>
                </a:solidFill>
                <a:latin typeface="微软雅黑" panose="020B0503020204020204" pitchFamily="34" charset="-122"/>
                <a:ea typeface="微软雅黑" panose="020B0503020204020204" pitchFamily="34" charset="-122"/>
                <a:sym typeface="+mn-ea"/>
              </a:rPr>
              <a:t>）</a:t>
            </a:r>
            <a:endParaRPr lang="zh-CN" altLang="en-US" sz="2800" dirty="0">
              <a:solidFill>
                <a:srgbClr val="262626"/>
              </a:solidFill>
              <a:latin typeface="微软雅黑" panose="020B0503020204020204" pitchFamily="34" charset="-122"/>
              <a:ea typeface="微软雅黑" panose="020B0503020204020204" pitchFamily="34" charset="-122"/>
            </a:endParaRPr>
          </a:p>
        </p:txBody>
      </p:sp>
      <p:sp>
        <p:nvSpPr>
          <p:cNvPr id="110" name="矩形: 圆角 3"/>
          <p:cNvSpPr/>
          <p:nvPr/>
        </p:nvSpPr>
        <p:spPr>
          <a:xfrm>
            <a:off x="2129155" y="1280795"/>
            <a:ext cx="584835"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kern="0" dirty="0" smtClean="0">
                <a:ln w="0"/>
                <a:solidFill>
                  <a:srgbClr val="17406D">
                    <a:lumMod val="50000"/>
                  </a:srgbClr>
                </a:solidFill>
                <a:latin typeface="Century Gothic" panose="020B0502020202020204"/>
                <a:ea typeface="微软雅黑" panose="020B0503020204020204" pitchFamily="34" charset="-122"/>
              </a:rPr>
              <a:t>部门负责人</a:t>
            </a:r>
            <a:endParaRPr kumimoji="0" lang="zh-CN" altLang="zh-CN"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112" name="矩形: 圆角 52"/>
          <p:cNvSpPr/>
          <p:nvPr/>
        </p:nvSpPr>
        <p:spPr>
          <a:xfrm>
            <a:off x="4190365" y="1280795"/>
            <a:ext cx="584200" cy="193611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部门负责人审核</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128" name="矩形: 圆角 65"/>
          <p:cNvSpPr/>
          <p:nvPr/>
        </p:nvSpPr>
        <p:spPr>
          <a:xfrm>
            <a:off x="6250940" y="946150"/>
            <a:ext cx="584835" cy="23437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分管院领导审核</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12" name="箭头: 右 62"/>
          <p:cNvSpPr/>
          <p:nvPr/>
        </p:nvSpPr>
        <p:spPr>
          <a:xfrm>
            <a:off x="3221990" y="182626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13" name="箭头: 右 62"/>
          <p:cNvSpPr/>
          <p:nvPr/>
        </p:nvSpPr>
        <p:spPr>
          <a:xfrm>
            <a:off x="5280660" y="182626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12293" name="文本框 9"/>
          <p:cNvSpPr txBox="1"/>
          <p:nvPr/>
        </p:nvSpPr>
        <p:spPr>
          <a:xfrm>
            <a:off x="1107340" y="3320676"/>
            <a:ext cx="8826500" cy="1198880"/>
          </a:xfrm>
          <a:prstGeom prst="rect">
            <a:avLst/>
          </a:prstGeom>
          <a:noFill/>
          <a:ln w="9525">
            <a:noFill/>
          </a:ln>
        </p:spPr>
        <p:txBody>
          <a:bodyPr wrap="square" anchor="t">
            <a:spAutoFit/>
          </a:bodyPr>
          <a:lstStyle/>
          <a:p>
            <a:pPr fontAlgn="auto">
              <a:lnSpc>
                <a:spcPct val="150000"/>
              </a:lnSpc>
            </a:pPr>
            <a:r>
              <a:rPr lang="zh-CN" altLang="en-US" sz="1600" b="1" dirty="0">
                <a:latin typeface="微软雅黑" panose="020B0503020204020204" pitchFamily="34" charset="-122"/>
                <a:ea typeface="微软雅黑" panose="020B0503020204020204" pitchFamily="34" charset="-122"/>
                <a:sym typeface="+mn-ea"/>
              </a:rPr>
              <a:t>说明</a:t>
            </a:r>
            <a:r>
              <a:rPr lang="zh-CN" altLang="en-US" sz="1600" b="1" dirty="0" smtClean="0">
                <a:latin typeface="微软雅黑" panose="020B0503020204020204" pitchFamily="34" charset="-122"/>
                <a:ea typeface="微软雅黑" panose="020B0503020204020204" pitchFamily="34" charset="-122"/>
                <a:sym typeface="+mn-ea"/>
              </a:rPr>
              <a:t>：</a:t>
            </a:r>
            <a:endParaRPr lang="zh-CN" altLang="en-US" sz="1600" dirty="0">
              <a:solidFill>
                <a:schemeClr val="tx1"/>
              </a:solidFill>
              <a:latin typeface="微软雅黑" panose="020B0503020204020204" pitchFamily="34" charset="-122"/>
              <a:ea typeface="微软雅黑" panose="020B0503020204020204" pitchFamily="34" charset="-122"/>
              <a:sym typeface="+mn-ea"/>
            </a:endParaRPr>
          </a:p>
          <a:p>
            <a:pPr fontAlgn="auto">
              <a:lnSpc>
                <a:spcPct val="150000"/>
              </a:lnSpc>
            </a:pPr>
            <a:r>
              <a:rPr lang="en-US" altLang="zh-CN" sz="1600" dirty="0" smtClean="0">
                <a:latin typeface="微软雅黑" panose="020B0503020204020204" pitchFamily="34" charset="-122"/>
                <a:ea typeface="微软雅黑" panose="020B0503020204020204" pitchFamily="34" charset="-122"/>
                <a:sym typeface="+mn-ea"/>
              </a:rPr>
              <a:t>       1</a:t>
            </a:r>
            <a:r>
              <a:rPr lang="en-US" altLang="zh-CN" sz="1600" dirty="0" smtClean="0">
                <a:solidFill>
                  <a:schemeClr val="tx1"/>
                </a:solidFill>
                <a:latin typeface="微软雅黑" panose="020B0503020204020204" pitchFamily="34" charset="-122"/>
                <a:ea typeface="微软雅黑" panose="020B0503020204020204" pitchFamily="34" charset="-122"/>
                <a:sym typeface="+mn-ea"/>
              </a:rPr>
              <a:t>.</a:t>
            </a:r>
            <a:r>
              <a:rPr lang="zh-CN" altLang="en-US" sz="1600" dirty="0" smtClean="0">
                <a:solidFill>
                  <a:schemeClr val="tx1"/>
                </a:solidFill>
                <a:latin typeface="微软雅黑" panose="020B0503020204020204" pitchFamily="34" charset="-122"/>
                <a:ea typeface="微软雅黑" panose="020B0503020204020204" pitchFamily="34" charset="-122"/>
                <a:sym typeface="+mn-ea"/>
              </a:rPr>
              <a:t>二级学院两个负责人， 其中一个负责人提交，由另一个负责人审核；</a:t>
            </a:r>
            <a:endParaRPr lang="en-US" altLang="zh-CN" sz="1600" dirty="0" smtClean="0">
              <a:solidFill>
                <a:schemeClr val="tx1"/>
              </a:solidFill>
              <a:latin typeface="微软雅黑" panose="020B0503020204020204" pitchFamily="34" charset="-122"/>
              <a:ea typeface="微软雅黑" panose="020B0503020204020204" pitchFamily="34" charset="-122"/>
              <a:sym typeface="+mn-ea"/>
            </a:endParaRPr>
          </a:p>
          <a:p>
            <a:pPr fontAlgn="auto">
              <a:lnSpc>
                <a:spcPct val="150000"/>
              </a:lnSpc>
            </a:pPr>
            <a:r>
              <a:rPr lang="en-US" altLang="zh-CN" sz="1600" dirty="0" smtClean="0">
                <a:latin typeface="微软雅黑" panose="020B0503020204020204" pitchFamily="34" charset="-122"/>
                <a:ea typeface="微软雅黑" panose="020B0503020204020204" pitchFamily="34" charset="-122"/>
                <a:sym typeface="+mn-ea"/>
              </a:rPr>
              <a:t>       2.</a:t>
            </a:r>
            <a:r>
              <a:rPr lang="zh-CN" altLang="en-US" sz="1600" dirty="0" smtClean="0">
                <a:latin typeface="微软雅黑" panose="020B0503020204020204" pitchFamily="34" charset="-122"/>
                <a:ea typeface="微软雅黑" panose="020B0503020204020204" pitchFamily="34" charset="-122"/>
                <a:sym typeface="+mn-ea"/>
              </a:rPr>
              <a:t> 对于行政</a:t>
            </a:r>
            <a:r>
              <a:rPr lang="zh-CN" altLang="en-US" sz="1600" dirty="0">
                <a:latin typeface="微软雅黑" panose="020B0503020204020204" pitchFamily="34" charset="-122"/>
                <a:ea typeface="微软雅黑" panose="020B0503020204020204" pitchFamily="34" charset="-122"/>
                <a:sym typeface="+mn-ea"/>
              </a:rPr>
              <a:t>部门正职提交，则部门负责人审核一步自动</a:t>
            </a:r>
            <a:r>
              <a:rPr lang="zh-CN" altLang="en-US" sz="1600" dirty="0" smtClean="0">
                <a:latin typeface="微软雅黑" panose="020B0503020204020204" pitchFamily="34" charset="-122"/>
                <a:ea typeface="微软雅黑" panose="020B0503020204020204" pitchFamily="34" charset="-122"/>
                <a:sym typeface="+mn-ea"/>
              </a:rPr>
              <a:t>通过；</a:t>
            </a:r>
            <a:endParaRPr lang="en-US" altLang="zh-CN" sz="1600" dirty="0" smtClean="0">
              <a:solidFill>
                <a:schemeClr val="tx1"/>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strips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340" y="257810"/>
            <a:ext cx="4884420" cy="521970"/>
          </a:xfrm>
          <a:prstGeom prst="rect">
            <a:avLst/>
          </a:prstGeom>
          <a:noFill/>
          <a:ln w="9525">
            <a:noFill/>
          </a:ln>
        </p:spPr>
        <p:txBody>
          <a:bodyPr wrap="square" anchor="t">
            <a:spAutoFit/>
          </a:bodyPr>
          <a:lstStyle/>
          <a:p>
            <a:r>
              <a:rPr lang="zh-CN" altLang="en-US" sz="2800" dirty="0">
                <a:solidFill>
                  <a:srgbClr val="262626"/>
                </a:solidFill>
                <a:latin typeface="微软雅黑" panose="020B0503020204020204" pitchFamily="34" charset="-122"/>
                <a:ea typeface="微软雅黑" panose="020B0503020204020204" pitchFamily="34" charset="-122"/>
              </a:rPr>
              <a:t>非科研类网上报销</a:t>
            </a:r>
            <a:endParaRPr lang="zh-CN" altLang="en-US" sz="2800" dirty="0">
              <a:solidFill>
                <a:srgbClr val="262626"/>
              </a:solidFill>
              <a:latin typeface="微软雅黑" panose="020B0503020204020204" pitchFamily="34" charset="-122"/>
              <a:ea typeface="微软雅黑" panose="020B0503020204020204" pitchFamily="34" charset="-122"/>
            </a:endParaRPr>
          </a:p>
        </p:txBody>
      </p:sp>
      <p:sp>
        <p:nvSpPr>
          <p:cNvPr id="20" name="文本框 9"/>
          <p:cNvSpPr txBox="1"/>
          <p:nvPr/>
        </p:nvSpPr>
        <p:spPr>
          <a:xfrm>
            <a:off x="427953" y="3234423"/>
            <a:ext cx="9038590" cy="1938020"/>
          </a:xfrm>
          <a:prstGeom prst="rect">
            <a:avLst/>
          </a:prstGeom>
          <a:noFill/>
          <a:ln w="9525">
            <a:noFill/>
          </a:ln>
        </p:spPr>
        <p:txBody>
          <a:bodyPr wrap="square" anchor="t">
            <a:spAutoFit/>
          </a:bodyPr>
          <a:lstStyle/>
          <a:p>
            <a:pPr fontAlgn="auto">
              <a:lnSpc>
                <a:spcPct val="150000"/>
              </a:lnSpc>
            </a:pPr>
            <a:r>
              <a:rPr lang="zh-CN" altLang="en-US" sz="1600" b="1" dirty="0">
                <a:latin typeface="微软雅黑" panose="020B0503020204020204" pitchFamily="34" charset="-122"/>
                <a:ea typeface="微软雅黑" panose="020B0503020204020204" pitchFamily="34" charset="-122"/>
                <a:sym typeface="+mn-ea"/>
              </a:rPr>
              <a:t>说明</a:t>
            </a:r>
            <a:r>
              <a:rPr lang="zh-CN" altLang="en-US" sz="1600" b="1" dirty="0" smtClean="0">
                <a:latin typeface="微软雅黑" panose="020B0503020204020204" pitchFamily="34" charset="-122"/>
                <a:ea typeface="微软雅黑" panose="020B0503020204020204" pitchFamily="34" charset="-122"/>
                <a:sym typeface="+mn-ea"/>
              </a:rPr>
              <a:t>：</a:t>
            </a:r>
            <a:endParaRPr lang="zh-CN" altLang="en-US" sz="1600" b="1" dirty="0">
              <a:latin typeface="微软雅黑" panose="020B0503020204020204" pitchFamily="34" charset="-122"/>
              <a:ea typeface="微软雅黑" panose="020B0503020204020204" pitchFamily="34" charset="-122"/>
              <a:sym typeface="+mn-ea"/>
            </a:endParaRPr>
          </a:p>
          <a:p>
            <a:pPr fontAlgn="auto">
              <a:lnSpc>
                <a:spcPct val="150000"/>
              </a:lnSpc>
            </a:pPr>
            <a:r>
              <a:rPr lang="en-US" altLang="zh-CN" sz="1600" dirty="0" smtClean="0">
                <a:latin typeface="微软雅黑" panose="020B0503020204020204" pitchFamily="34" charset="-122"/>
                <a:ea typeface="微软雅黑" panose="020B0503020204020204" pitchFamily="34" charset="-122"/>
                <a:sym typeface="+mn-ea"/>
              </a:rPr>
              <a:t>       1.</a:t>
            </a:r>
            <a:r>
              <a:rPr lang="zh-CN" altLang="en-US" sz="1600" dirty="0" smtClean="0">
                <a:latin typeface="微软雅黑" panose="020B0503020204020204" pitchFamily="34" charset="-122"/>
                <a:ea typeface="微软雅黑" panose="020B0503020204020204" pitchFamily="34" charset="-122"/>
                <a:sym typeface="+mn-ea"/>
              </a:rPr>
              <a:t>对于二级学院，报销金额如果小于等于五千，则需要院长和书记两位领导审核；</a:t>
            </a:r>
            <a:endParaRPr lang="en-US" altLang="zh-CN" sz="1600" dirty="0" smtClean="0">
              <a:latin typeface="微软雅黑" panose="020B0503020204020204" pitchFamily="34" charset="-122"/>
              <a:ea typeface="微软雅黑" panose="020B0503020204020204" pitchFamily="34" charset="-122"/>
              <a:sym typeface="+mn-ea"/>
            </a:endParaRPr>
          </a:p>
          <a:p>
            <a:pPr fontAlgn="auto">
              <a:lnSpc>
                <a:spcPct val="150000"/>
              </a:lnSpc>
            </a:pPr>
            <a:r>
              <a:rPr lang="en-US" altLang="zh-CN" sz="1600" dirty="0" smtClean="0">
                <a:solidFill>
                  <a:schemeClr val="tx1"/>
                </a:solidFill>
                <a:latin typeface="微软雅黑" panose="020B0503020204020204" pitchFamily="34" charset="-122"/>
                <a:ea typeface="微软雅黑" panose="020B0503020204020204" pitchFamily="34" charset="-122"/>
                <a:sym typeface="+mn-ea"/>
              </a:rPr>
              <a:t>       2.</a:t>
            </a:r>
            <a:r>
              <a:rPr lang="zh-CN" altLang="en-US" sz="1600" dirty="0" smtClean="0">
                <a:latin typeface="微软雅黑" panose="020B0503020204020204" pitchFamily="34" charset="-122"/>
                <a:ea typeface="微软雅黑" panose="020B0503020204020204" pitchFamily="34" charset="-122"/>
                <a:sym typeface="+mn-ea"/>
              </a:rPr>
              <a:t>对于二级学院，报销金额如果大于五千，则需要院长或者书记一位领导审核；</a:t>
            </a:r>
            <a:endParaRPr lang="en-US" altLang="zh-CN" sz="1600" dirty="0" smtClean="0">
              <a:solidFill>
                <a:schemeClr val="tx1"/>
              </a:solidFill>
              <a:latin typeface="微软雅黑" panose="020B0503020204020204" pitchFamily="34" charset="-122"/>
              <a:ea typeface="微软雅黑" panose="020B0503020204020204" pitchFamily="34" charset="-122"/>
              <a:sym typeface="+mn-ea"/>
            </a:endParaRPr>
          </a:p>
          <a:p>
            <a:pPr fontAlgn="auto">
              <a:lnSpc>
                <a:spcPct val="150000"/>
              </a:lnSpc>
            </a:pPr>
            <a:r>
              <a:rPr lang="en-US" altLang="zh-CN" sz="1600" dirty="0" smtClean="0">
                <a:latin typeface="微软雅黑" panose="020B0503020204020204" pitchFamily="34" charset="-122"/>
                <a:ea typeface="微软雅黑" panose="020B0503020204020204" pitchFamily="34" charset="-122"/>
                <a:sym typeface="+mn-ea"/>
              </a:rPr>
              <a:t>       3.</a:t>
            </a:r>
            <a:r>
              <a:rPr lang="zh-CN" altLang="en-US" sz="1600" dirty="0" smtClean="0">
                <a:latin typeface="微软雅黑" panose="020B0503020204020204" pitchFamily="34" charset="-122"/>
                <a:ea typeface="微软雅黑" panose="020B0503020204020204" pitchFamily="34" charset="-122"/>
                <a:sym typeface="+mn-ea"/>
              </a:rPr>
              <a:t>如果报销费用为工会经费，部门负责人特定为工会专职副主席审核；</a:t>
            </a:r>
            <a:endParaRPr lang="zh-CN" altLang="en-US" sz="1600" dirty="0" smtClean="0">
              <a:latin typeface="微软雅黑" panose="020B0503020204020204" pitchFamily="34" charset="-122"/>
              <a:ea typeface="微软雅黑" panose="020B0503020204020204" pitchFamily="34" charset="-122"/>
              <a:sym typeface="+mn-ea"/>
            </a:endParaRPr>
          </a:p>
          <a:p>
            <a:pPr fontAlgn="auto">
              <a:lnSpc>
                <a:spcPct val="150000"/>
              </a:lnSpc>
            </a:pPr>
            <a:r>
              <a:rPr lang="en-US" altLang="zh-CN" sz="1600" dirty="0">
                <a:latin typeface="微软雅黑" panose="020B0503020204020204" pitchFamily="34" charset="-122"/>
                <a:ea typeface="微软雅黑" panose="020B0503020204020204" pitchFamily="34" charset="-122"/>
                <a:sym typeface="+mn-ea"/>
              </a:rPr>
              <a:t>       4.</a:t>
            </a:r>
            <a:r>
              <a:rPr lang="zh-CN" altLang="en-US" sz="1600" dirty="0">
                <a:latin typeface="微软雅黑" panose="020B0503020204020204" pitchFamily="34" charset="-122"/>
                <a:ea typeface="微软雅黑" panose="020B0503020204020204" pitchFamily="34" charset="-122"/>
                <a:sym typeface="+mn-ea"/>
              </a:rPr>
              <a:t>根据单位性质不同，财务处负责人审核一步由财务处正职或者财务处副职审核；</a:t>
            </a:r>
            <a:endParaRPr lang="zh-CN" altLang="en-US" sz="1600" dirty="0">
              <a:solidFill>
                <a:schemeClr val="tx1"/>
              </a:solidFill>
              <a:latin typeface="微软雅黑" panose="020B0503020204020204" pitchFamily="34" charset="-122"/>
              <a:ea typeface="微软雅黑" panose="020B0503020204020204" pitchFamily="34" charset="-122"/>
              <a:sym typeface="+mn-ea"/>
            </a:endParaRPr>
          </a:p>
        </p:txBody>
      </p:sp>
      <p:sp>
        <p:nvSpPr>
          <p:cNvPr id="21" name="矩形: 圆角 3"/>
          <p:cNvSpPr/>
          <p:nvPr/>
        </p:nvSpPr>
        <p:spPr>
          <a:xfrm>
            <a:off x="154940" y="1381290"/>
            <a:ext cx="584835"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w="0"/>
                <a:solidFill>
                  <a:srgbClr val="17406D">
                    <a:lumMod val="50000"/>
                  </a:srgbClr>
                </a:solidFill>
                <a:effectLst/>
                <a:uLnTx/>
                <a:uFillTx/>
                <a:latin typeface="Century Gothic" panose="020B0502020202020204"/>
                <a:ea typeface="微软雅黑" panose="020B0503020204020204" pitchFamily="34" charset="-122"/>
                <a:cs typeface="+mn-cs"/>
              </a:rPr>
              <a:t>普通人员申请</a:t>
            </a:r>
            <a:endParaRPr kumimoji="0" lang="zh-CN" altLang="zh-CN"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22" name="矩形: 圆角 51"/>
          <p:cNvSpPr/>
          <p:nvPr/>
        </p:nvSpPr>
        <p:spPr>
          <a:xfrm>
            <a:off x="1487170" y="1381290"/>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财务预审</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23" name="矩形: 圆角 52"/>
          <p:cNvSpPr/>
          <p:nvPr/>
        </p:nvSpPr>
        <p:spPr>
          <a:xfrm>
            <a:off x="4397375" y="1381925"/>
            <a:ext cx="584200" cy="193611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财务负责人审核</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24" name="箭头: 右 62"/>
          <p:cNvSpPr/>
          <p:nvPr/>
        </p:nvSpPr>
        <p:spPr>
          <a:xfrm>
            <a:off x="816610" y="200613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5" name="矩形: 圆角 65"/>
          <p:cNvSpPr/>
          <p:nvPr/>
        </p:nvSpPr>
        <p:spPr>
          <a:xfrm>
            <a:off x="5728970" y="1178090"/>
            <a:ext cx="584835" cy="23437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分管院领导审核</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26" name="箭头: 右 62"/>
          <p:cNvSpPr/>
          <p:nvPr/>
        </p:nvSpPr>
        <p:spPr>
          <a:xfrm>
            <a:off x="3583305" y="200613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7" name="箭头: 右 62"/>
          <p:cNvSpPr/>
          <p:nvPr/>
        </p:nvSpPr>
        <p:spPr>
          <a:xfrm>
            <a:off x="5077460" y="200613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8" name="矩形: 圆角 65"/>
          <p:cNvSpPr/>
          <p:nvPr/>
        </p:nvSpPr>
        <p:spPr>
          <a:xfrm>
            <a:off x="7061200" y="1178090"/>
            <a:ext cx="584835" cy="23437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分管财务院领导审核</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29" name="矩形: 圆角 65"/>
          <p:cNvSpPr/>
          <p:nvPr/>
        </p:nvSpPr>
        <p:spPr>
          <a:xfrm>
            <a:off x="8393430" y="1178090"/>
            <a:ext cx="584835" cy="23437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院长审核</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30" name="箭头: 右 62"/>
          <p:cNvSpPr/>
          <p:nvPr/>
        </p:nvSpPr>
        <p:spPr>
          <a:xfrm>
            <a:off x="6393180" y="200613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1" name="箭头: 右 62"/>
          <p:cNvSpPr/>
          <p:nvPr/>
        </p:nvSpPr>
        <p:spPr>
          <a:xfrm>
            <a:off x="7729855" y="200613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2" name="矩形: 圆角 51"/>
          <p:cNvSpPr/>
          <p:nvPr/>
        </p:nvSpPr>
        <p:spPr>
          <a:xfrm>
            <a:off x="2778760" y="1380655"/>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部门负责人审核</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33" name="箭头: 右 62"/>
          <p:cNvSpPr/>
          <p:nvPr/>
        </p:nvSpPr>
        <p:spPr>
          <a:xfrm>
            <a:off x="2108200" y="2005495"/>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4" name="矩形标注 33"/>
          <p:cNvSpPr/>
          <p:nvPr/>
        </p:nvSpPr>
        <p:spPr>
          <a:xfrm>
            <a:off x="6147435" y="204000"/>
            <a:ext cx="1360170" cy="636905"/>
          </a:xfrm>
          <a:prstGeom prst="wedgeRectCallout">
            <a:avLst>
              <a:gd name="adj1" fmla="val 29805"/>
              <a:gd name="adj2" fmla="val 9462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rPr>
              <a:t>五万元以上</a:t>
            </a:r>
            <a:endParaRPr lang="zh-CN" altLang="en-US">
              <a:latin typeface="微软雅黑" panose="020B0503020204020204" pitchFamily="34" charset="-122"/>
              <a:ea typeface="微软雅黑" panose="020B0503020204020204" pitchFamily="34" charset="-122"/>
            </a:endParaRPr>
          </a:p>
        </p:txBody>
      </p:sp>
      <p:sp>
        <p:nvSpPr>
          <p:cNvPr id="35" name="矩形标注 34"/>
          <p:cNvSpPr/>
          <p:nvPr/>
        </p:nvSpPr>
        <p:spPr>
          <a:xfrm>
            <a:off x="4363720" y="795185"/>
            <a:ext cx="1365250" cy="585470"/>
          </a:xfrm>
          <a:prstGeom prst="wedgeRectCallout">
            <a:avLst>
              <a:gd name="adj1" fmla="val 53017"/>
              <a:gd name="adj2" fmla="val 7857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rPr>
              <a:t>五千元以上</a:t>
            </a:r>
            <a:endParaRPr lang="zh-CN" altLang="en-US">
              <a:latin typeface="微软雅黑" panose="020B0503020204020204" pitchFamily="34" charset="-122"/>
              <a:ea typeface="微软雅黑" panose="020B0503020204020204" pitchFamily="34" charset="-122"/>
            </a:endParaRPr>
          </a:p>
        </p:txBody>
      </p:sp>
      <p:sp>
        <p:nvSpPr>
          <p:cNvPr id="7" name="矩形标注 6"/>
          <p:cNvSpPr/>
          <p:nvPr/>
        </p:nvSpPr>
        <p:spPr>
          <a:xfrm>
            <a:off x="7610475" y="204000"/>
            <a:ext cx="1367790" cy="636905"/>
          </a:xfrm>
          <a:prstGeom prst="wedgeRectCallout">
            <a:avLst>
              <a:gd name="adj1" fmla="val 29805"/>
              <a:gd name="adj2" fmla="val 9462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rPr>
              <a:t>十万元以上</a:t>
            </a:r>
            <a:endParaRPr lang="zh-CN" altLang="en-US">
              <a:latin typeface="微软雅黑" panose="020B0503020204020204" pitchFamily="34" charset="-122"/>
              <a:ea typeface="微软雅黑" panose="020B0503020204020204" pitchFamily="34" charset="-122"/>
            </a:endParaRP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linds(horizontal)">
                                      <p:cBhvr>
                                        <p:cTn id="7" dur="500"/>
                                        <p:tgtEl>
                                          <p:spTgt spid="3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blinds(horizontal)">
                                      <p:cBhvr>
                                        <p:cTn id="10" dur="500"/>
                                        <p:tgtEl>
                                          <p:spTgt spid="31"/>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blinds(horizontal)">
                                      <p:cBhvr>
                                        <p:cTn id="13" dur="500"/>
                                        <p:tgtEl>
                                          <p:spTgt spid="29"/>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linds(horizontal)">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1" grpId="0" animBg="1"/>
      <p:bldP spid="34" grpId="0" bldLvl="0" animBg="1"/>
      <p:bldP spid="7"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p:nvPr/>
        </p:nvSpPr>
        <p:spPr>
          <a:xfrm>
            <a:off x="795469" y="413281"/>
            <a:ext cx="2256285" cy="504056"/>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smtClean="0">
                <a:solidFill>
                  <a:schemeClr val="accent1"/>
                </a:solidFill>
                <a:latin typeface="微软雅黑" panose="020B0503020204020204" pitchFamily="34" charset="-122"/>
                <a:ea typeface="微软雅黑" panose="020B0503020204020204" pitchFamily="34" charset="-122"/>
              </a:rPr>
              <a:t>系统简介</a:t>
            </a:r>
            <a:endParaRPr lang="en-GB" sz="1800" b="1" dirty="0">
              <a:solidFill>
                <a:schemeClr val="accent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630555" y="1151890"/>
            <a:ext cx="5991860" cy="3761740"/>
          </a:xfrm>
          <a:prstGeom prst="rect">
            <a:avLst/>
          </a:prstGeom>
          <a:noFill/>
        </p:spPr>
        <p:txBody>
          <a:bodyPr wrap="square" lIns="68584" tIns="34291" rIns="68584" bIns="34291" rtlCol="0">
            <a:spAutoFit/>
          </a:bodyPr>
          <a:lstStyle/>
          <a:p>
            <a:pPr marL="0" marR="0" lvl="0" indent="-565150" algn="l" defTabSz="685800" rtl="0" fontAlgn="base">
              <a:lnSpc>
                <a:spcPct val="150000"/>
              </a:lnSpc>
              <a:spcBef>
                <a:spcPct val="0"/>
              </a:spcBef>
              <a:spcAft>
                <a:spcPct val="0"/>
              </a:spcAft>
              <a:buClrTx/>
              <a:buSzTx/>
              <a:buFont typeface="Arial" panose="020B0604020202020204" pitchFamily="34" charset="0"/>
              <a:buNone/>
              <a:defRPr/>
            </a:pPr>
            <a:r>
              <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600" noProof="0" smtClean="0">
                <a:ln>
                  <a:noFill/>
                </a:ln>
                <a:solidFill>
                  <a:schemeClr val="tx1"/>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网上报销与审批系统是学校教师在网上完成财务报销的平台，教师通过网上报销与审批系统，严格限制教师在允许使用经费的权限范围内，根据实际需要进行出差、公务接待、日常等事项的事前审批及网上报销单据的填写，通过自定义审核流程完成单据审核及带有领导数字签名的报销单打印，</a:t>
            </a:r>
            <a:r>
              <a:rPr lang="zh-CN" altLang="en-US" sz="1600" noProof="0" smtClean="0">
                <a:ln>
                  <a:noFill/>
                </a:ln>
                <a:effectLst/>
                <a:uLnTx/>
                <a:uFillTx/>
                <a:latin typeface="微软雅黑" panose="020B0503020204020204" pitchFamily="34" charset="-122"/>
                <a:ea typeface="微软雅黑" panose="020B0503020204020204" pitchFamily="34" charset="-122"/>
                <a:sym typeface="微软雅黑" panose="020B0503020204020204" pitchFamily="34" charset="-122"/>
              </a:rPr>
              <a:t>无需排队，直接办理，方便快捷。</a:t>
            </a:r>
            <a:r>
              <a:rPr lang="zh-CN" altLang="en-US" sz="1600" noProof="0" smtClean="0">
                <a:ln>
                  <a:noFill/>
                </a:ln>
                <a:solidFill>
                  <a:schemeClr val="tx1"/>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网上报销与审批系统借助信息化手段及</a:t>
            </a:r>
            <a:r>
              <a:rPr lang="en-US" altLang="zh-CN" sz="1600" noProof="0" smtClean="0">
                <a:ln>
                  <a:noFill/>
                </a:ln>
                <a:solidFill>
                  <a:schemeClr val="tx1"/>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IT</a:t>
            </a:r>
            <a:r>
              <a:rPr lang="zh-CN" altLang="en-US" sz="1600" noProof="0" smtClean="0">
                <a:ln>
                  <a:noFill/>
                </a:ln>
                <a:solidFill>
                  <a:schemeClr val="tx1"/>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等设备，针对来函及原始凭证支持手机拍照及选择电脑端图片等多种图片上传方式；针对教师本人科研经费的使用情况可以方便快捷的查询；针对各项业务的办理过程可以清晰了解；针对领导审批事项给予待办业务提醒等。</a:t>
            </a:r>
            <a:endParaRPr lang="zh-CN" altLang="en-US" sz="1600" noProof="0" dirty="0" smtClean="0">
              <a:ln>
                <a:noFill/>
              </a:ln>
              <a:solidFill>
                <a:schemeClr val="tx1"/>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Parallelogram 21"/>
          <p:cNvSpPr/>
          <p:nvPr/>
        </p:nvSpPr>
        <p:spPr>
          <a:xfrm>
            <a:off x="7136070" y="-2866"/>
            <a:ext cx="1658880" cy="3606733"/>
          </a:xfrm>
          <a:prstGeom prst="parallelogram">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arallelogram 22"/>
          <p:cNvSpPr/>
          <p:nvPr/>
        </p:nvSpPr>
        <p:spPr>
          <a:xfrm>
            <a:off x="7596336" y="1536767"/>
            <a:ext cx="1658880" cy="3606733"/>
          </a:xfrm>
          <a:prstGeom prst="parallelogram">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直接连接符 12"/>
          <p:cNvCxnSpPr/>
          <p:nvPr/>
        </p:nvCxnSpPr>
        <p:spPr>
          <a:xfrm>
            <a:off x="907117" y="1041754"/>
            <a:ext cx="5472608"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6080434" y="575581"/>
            <a:ext cx="341135" cy="341756"/>
            <a:chOff x="6084168" y="1274820"/>
            <a:chExt cx="432048" cy="432834"/>
          </a:xfrm>
        </p:grpSpPr>
        <p:sp>
          <p:nvSpPr>
            <p:cNvPr id="27"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28"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29" name="组合 28"/>
          <p:cNvGrpSpPr/>
          <p:nvPr/>
        </p:nvGrpSpPr>
        <p:grpSpPr>
          <a:xfrm>
            <a:off x="5095214" y="575808"/>
            <a:ext cx="341135" cy="341135"/>
            <a:chOff x="4788024" y="1275213"/>
            <a:chExt cx="432048" cy="432048"/>
          </a:xfrm>
        </p:grpSpPr>
        <p:sp>
          <p:nvSpPr>
            <p:cNvPr id="30"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1"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32" name="组合 31"/>
          <p:cNvGrpSpPr/>
          <p:nvPr/>
        </p:nvGrpSpPr>
        <p:grpSpPr>
          <a:xfrm>
            <a:off x="5598650" y="575581"/>
            <a:ext cx="341755" cy="341756"/>
            <a:chOff x="5436096" y="1274820"/>
            <a:chExt cx="432833" cy="432834"/>
          </a:xfrm>
        </p:grpSpPr>
        <p:sp>
          <p:nvSpPr>
            <p:cNvPr id="33"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4"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35" name="组合 34"/>
          <p:cNvGrpSpPr/>
          <p:nvPr/>
        </p:nvGrpSpPr>
        <p:grpSpPr>
          <a:xfrm>
            <a:off x="4086482" y="575581"/>
            <a:ext cx="341755" cy="341756"/>
            <a:chOff x="3491880" y="1274820"/>
            <a:chExt cx="432833" cy="432834"/>
          </a:xfrm>
        </p:grpSpPr>
        <p:sp>
          <p:nvSpPr>
            <p:cNvPr id="36"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7"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38" name="组合 37"/>
          <p:cNvGrpSpPr/>
          <p:nvPr/>
        </p:nvGrpSpPr>
        <p:grpSpPr>
          <a:xfrm>
            <a:off x="4590538" y="575581"/>
            <a:ext cx="341755" cy="341756"/>
            <a:chOff x="4139952" y="1274820"/>
            <a:chExt cx="432833" cy="432834"/>
          </a:xfrm>
        </p:grpSpPr>
        <p:sp>
          <p:nvSpPr>
            <p:cNvPr id="39"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40"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latin typeface="Roboto Light"/>
              </a:endParaRPr>
            </a:p>
          </p:txBody>
        </p:sp>
      </p:grpSp>
    </p:spTree>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dissolve">
                                      <p:cBhvr>
                                        <p:cTn id="16" dur="500"/>
                                        <p:tgtEl>
                                          <p:spTgt spid="4">
                                            <p:txEl>
                                              <p:pRg st="0" end="0"/>
                                            </p:txEl>
                                          </p:spTgt>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53" presetClass="entr" presetSubtype="16" fill="hold" nodeType="withEffect">
                                  <p:stCondLst>
                                    <p:cond delay="200"/>
                                  </p:stCondLst>
                                  <p:childTnLst>
                                    <p:set>
                                      <p:cBhvr>
                                        <p:cTn id="28" dur="1" fill="hold">
                                          <p:stCondLst>
                                            <p:cond delay="0"/>
                                          </p:stCondLst>
                                        </p:cTn>
                                        <p:tgtEl>
                                          <p:spTgt spid="38"/>
                                        </p:tgtEl>
                                        <p:attrNameLst>
                                          <p:attrName>style.visibility</p:attrName>
                                        </p:attrNameLst>
                                      </p:cBhvr>
                                      <p:to>
                                        <p:strVal val="visible"/>
                                      </p:to>
                                    </p:set>
                                    <p:anim calcmode="lin" valueType="num">
                                      <p:cBhvr>
                                        <p:cTn id="29" dur="500" fill="hold"/>
                                        <p:tgtEl>
                                          <p:spTgt spid="38"/>
                                        </p:tgtEl>
                                        <p:attrNameLst>
                                          <p:attrName>ppt_w</p:attrName>
                                        </p:attrNameLst>
                                      </p:cBhvr>
                                      <p:tavLst>
                                        <p:tav tm="0">
                                          <p:val>
                                            <p:fltVal val="0"/>
                                          </p:val>
                                        </p:tav>
                                        <p:tav tm="100000">
                                          <p:val>
                                            <p:strVal val="#ppt_w"/>
                                          </p:val>
                                        </p:tav>
                                      </p:tavLst>
                                    </p:anim>
                                    <p:anim calcmode="lin" valueType="num">
                                      <p:cBhvr>
                                        <p:cTn id="30" dur="500" fill="hold"/>
                                        <p:tgtEl>
                                          <p:spTgt spid="38"/>
                                        </p:tgtEl>
                                        <p:attrNameLst>
                                          <p:attrName>ppt_h</p:attrName>
                                        </p:attrNameLst>
                                      </p:cBhvr>
                                      <p:tavLst>
                                        <p:tav tm="0">
                                          <p:val>
                                            <p:fltVal val="0"/>
                                          </p:val>
                                        </p:tav>
                                        <p:tav tm="100000">
                                          <p:val>
                                            <p:strVal val="#ppt_h"/>
                                          </p:val>
                                        </p:tav>
                                      </p:tavLst>
                                    </p:anim>
                                    <p:animEffect transition="in" filter="fade">
                                      <p:cBhvr>
                                        <p:cTn id="31" dur="500"/>
                                        <p:tgtEl>
                                          <p:spTgt spid="38"/>
                                        </p:tgtEl>
                                      </p:cBhvr>
                                    </p:animEffect>
                                  </p:childTnLst>
                                </p:cTn>
                              </p:par>
                              <p:par>
                                <p:cTn id="32" presetID="53" presetClass="entr" presetSubtype="16" fill="hold" nodeType="withEffect">
                                  <p:stCondLst>
                                    <p:cond delay="400"/>
                                  </p:stCondLst>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ppt_w</p:attrName>
                                        </p:attrNameLst>
                                      </p:cBhvr>
                                      <p:tavLst>
                                        <p:tav tm="0">
                                          <p:val>
                                            <p:fltVal val="0"/>
                                          </p:val>
                                        </p:tav>
                                        <p:tav tm="100000">
                                          <p:val>
                                            <p:strVal val="#ppt_w"/>
                                          </p:val>
                                        </p:tav>
                                      </p:tavLst>
                                    </p:anim>
                                    <p:anim calcmode="lin" valueType="num">
                                      <p:cBhvr>
                                        <p:cTn id="35" dur="500" fill="hold"/>
                                        <p:tgtEl>
                                          <p:spTgt spid="29"/>
                                        </p:tgtEl>
                                        <p:attrNameLst>
                                          <p:attrName>ppt_h</p:attrName>
                                        </p:attrNameLst>
                                      </p:cBhvr>
                                      <p:tavLst>
                                        <p:tav tm="0">
                                          <p:val>
                                            <p:fltVal val="0"/>
                                          </p:val>
                                        </p:tav>
                                        <p:tav tm="100000">
                                          <p:val>
                                            <p:strVal val="#ppt_h"/>
                                          </p:val>
                                        </p:tav>
                                      </p:tavLst>
                                    </p:anim>
                                    <p:animEffect transition="in" filter="fade">
                                      <p:cBhvr>
                                        <p:cTn id="36" dur="500"/>
                                        <p:tgtEl>
                                          <p:spTgt spid="29"/>
                                        </p:tgtEl>
                                      </p:cBhvr>
                                    </p:animEffect>
                                  </p:childTnLst>
                                </p:cTn>
                              </p:par>
                              <p:par>
                                <p:cTn id="37" presetID="53" presetClass="entr" presetSubtype="16" fill="hold" nodeType="withEffect">
                                  <p:stCondLst>
                                    <p:cond delay="600"/>
                                  </p:stCondLst>
                                  <p:childTnLst>
                                    <p:set>
                                      <p:cBhvr>
                                        <p:cTn id="38" dur="1" fill="hold">
                                          <p:stCondLst>
                                            <p:cond delay="0"/>
                                          </p:stCondLst>
                                        </p:cTn>
                                        <p:tgtEl>
                                          <p:spTgt spid="32"/>
                                        </p:tgtEl>
                                        <p:attrNameLst>
                                          <p:attrName>style.visibility</p:attrName>
                                        </p:attrNameLst>
                                      </p:cBhvr>
                                      <p:to>
                                        <p:strVal val="visible"/>
                                      </p:to>
                                    </p:set>
                                    <p:anim calcmode="lin" valueType="num">
                                      <p:cBhvr>
                                        <p:cTn id="39" dur="500" fill="hold"/>
                                        <p:tgtEl>
                                          <p:spTgt spid="32"/>
                                        </p:tgtEl>
                                        <p:attrNameLst>
                                          <p:attrName>ppt_w</p:attrName>
                                        </p:attrNameLst>
                                      </p:cBhvr>
                                      <p:tavLst>
                                        <p:tav tm="0">
                                          <p:val>
                                            <p:fltVal val="0"/>
                                          </p:val>
                                        </p:tav>
                                        <p:tav tm="100000">
                                          <p:val>
                                            <p:strVal val="#ppt_w"/>
                                          </p:val>
                                        </p:tav>
                                      </p:tavLst>
                                    </p:anim>
                                    <p:anim calcmode="lin" valueType="num">
                                      <p:cBhvr>
                                        <p:cTn id="40" dur="500" fill="hold"/>
                                        <p:tgtEl>
                                          <p:spTgt spid="32"/>
                                        </p:tgtEl>
                                        <p:attrNameLst>
                                          <p:attrName>ppt_h</p:attrName>
                                        </p:attrNameLst>
                                      </p:cBhvr>
                                      <p:tavLst>
                                        <p:tav tm="0">
                                          <p:val>
                                            <p:fltVal val="0"/>
                                          </p:val>
                                        </p:tav>
                                        <p:tav tm="100000">
                                          <p:val>
                                            <p:strVal val="#ppt_h"/>
                                          </p:val>
                                        </p:tav>
                                      </p:tavLst>
                                    </p:anim>
                                    <p:animEffect transition="in" filter="fade">
                                      <p:cBhvr>
                                        <p:cTn id="41" dur="500"/>
                                        <p:tgtEl>
                                          <p:spTgt spid="32"/>
                                        </p:tgtEl>
                                      </p:cBhvr>
                                    </p:animEffect>
                                  </p:childTnLst>
                                </p:cTn>
                              </p:par>
                              <p:par>
                                <p:cTn id="42" presetID="53" presetClass="entr" presetSubtype="16" fill="hold" nodeType="withEffect">
                                  <p:stCondLst>
                                    <p:cond delay="80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childTnLst>
                          </p:cTn>
                        </p:par>
                        <p:par>
                          <p:cTn id="47" fill="hold">
                            <p:stCondLst>
                              <p:cond delay="2000"/>
                            </p:stCondLst>
                            <p:childTnLst>
                              <p:par>
                                <p:cTn id="48" presetID="2" presetClass="entr" presetSubtype="4"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 calcmode="lin" valueType="num">
                                      <p:cBhvr additive="base">
                                        <p:cTn id="50" dur="500" fill="hold"/>
                                        <p:tgtEl>
                                          <p:spTgt spid="5"/>
                                        </p:tgtEl>
                                        <p:attrNameLst>
                                          <p:attrName>ppt_x</p:attrName>
                                        </p:attrNameLst>
                                      </p:cBhvr>
                                      <p:tavLst>
                                        <p:tav tm="0">
                                          <p:val>
                                            <p:strVal val="#ppt_x"/>
                                          </p:val>
                                        </p:tav>
                                        <p:tav tm="100000">
                                          <p:val>
                                            <p:strVal val="#ppt_x"/>
                                          </p:val>
                                        </p:tav>
                                      </p:tavLst>
                                    </p:anim>
                                    <p:anim calcmode="lin" valueType="num">
                                      <p:cBhvr additive="base">
                                        <p:cTn id="5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11" grpId="0" bldLvl="0" animBg="1"/>
      <p:bldP spid="12"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340" y="257810"/>
            <a:ext cx="4884420" cy="521970"/>
          </a:xfrm>
          <a:prstGeom prst="rect">
            <a:avLst/>
          </a:prstGeom>
          <a:noFill/>
          <a:ln w="9525">
            <a:noFill/>
          </a:ln>
        </p:spPr>
        <p:txBody>
          <a:bodyPr wrap="square" anchor="t">
            <a:spAutoFit/>
          </a:bodyPr>
          <a:lstStyle/>
          <a:p>
            <a:r>
              <a:rPr lang="zh-CN" altLang="en-US" sz="2800" dirty="0">
                <a:solidFill>
                  <a:srgbClr val="262626"/>
                </a:solidFill>
                <a:latin typeface="微软雅黑" panose="020B0503020204020204" pitchFamily="34" charset="-122"/>
                <a:ea typeface="微软雅黑" panose="020B0503020204020204" pitchFamily="34" charset="-122"/>
              </a:rPr>
              <a:t>非科研类网上报销</a:t>
            </a:r>
            <a:endParaRPr lang="zh-CN" altLang="en-US" sz="2800" dirty="0">
              <a:solidFill>
                <a:srgbClr val="262626"/>
              </a:solidFill>
              <a:latin typeface="微软雅黑" panose="020B0503020204020204" pitchFamily="34" charset="-122"/>
              <a:ea typeface="微软雅黑" panose="020B0503020204020204" pitchFamily="34" charset="-122"/>
            </a:endParaRPr>
          </a:p>
        </p:txBody>
      </p:sp>
      <p:sp>
        <p:nvSpPr>
          <p:cNvPr id="20" name="文本框 9"/>
          <p:cNvSpPr txBox="1"/>
          <p:nvPr/>
        </p:nvSpPr>
        <p:spPr>
          <a:xfrm>
            <a:off x="427953" y="3162668"/>
            <a:ext cx="9038590" cy="1938020"/>
          </a:xfrm>
          <a:prstGeom prst="rect">
            <a:avLst/>
          </a:prstGeom>
          <a:noFill/>
          <a:ln w="9525">
            <a:noFill/>
          </a:ln>
        </p:spPr>
        <p:txBody>
          <a:bodyPr wrap="square" anchor="t">
            <a:spAutoFit/>
          </a:bodyPr>
          <a:lstStyle/>
          <a:p>
            <a:pPr fontAlgn="auto">
              <a:lnSpc>
                <a:spcPct val="150000"/>
              </a:lnSpc>
            </a:pPr>
            <a:r>
              <a:rPr lang="zh-CN" altLang="en-US" sz="1600" b="1" dirty="0">
                <a:latin typeface="微软雅黑" panose="020B0503020204020204" pitchFamily="34" charset="-122"/>
                <a:ea typeface="微软雅黑" panose="020B0503020204020204" pitchFamily="34" charset="-122"/>
                <a:sym typeface="+mn-ea"/>
              </a:rPr>
              <a:t>说明</a:t>
            </a:r>
            <a:r>
              <a:rPr lang="zh-CN" altLang="en-US" sz="1600" b="1" dirty="0" smtClean="0">
                <a:latin typeface="微软雅黑" panose="020B0503020204020204" pitchFamily="34" charset="-122"/>
                <a:ea typeface="微软雅黑" panose="020B0503020204020204" pitchFamily="34" charset="-122"/>
                <a:sym typeface="+mn-ea"/>
              </a:rPr>
              <a:t>：</a:t>
            </a:r>
            <a:endParaRPr lang="zh-CN" altLang="en-US" sz="1600" b="1" dirty="0">
              <a:latin typeface="微软雅黑" panose="020B0503020204020204" pitchFamily="34" charset="-122"/>
              <a:ea typeface="微软雅黑" panose="020B0503020204020204" pitchFamily="34" charset="-122"/>
              <a:sym typeface="+mn-ea"/>
            </a:endParaRPr>
          </a:p>
          <a:p>
            <a:pPr fontAlgn="auto">
              <a:lnSpc>
                <a:spcPct val="150000"/>
              </a:lnSpc>
            </a:pPr>
            <a:r>
              <a:rPr lang="en-US" altLang="zh-CN" sz="1600" dirty="0" smtClean="0">
                <a:latin typeface="微软雅黑" panose="020B0503020204020204" pitchFamily="34" charset="-122"/>
                <a:ea typeface="微软雅黑" panose="020B0503020204020204" pitchFamily="34" charset="-122"/>
                <a:sym typeface="+mn-ea"/>
              </a:rPr>
              <a:t>       1.</a:t>
            </a:r>
            <a:r>
              <a:rPr lang="zh-CN" altLang="en-US" sz="1600" dirty="0" smtClean="0">
                <a:latin typeface="微软雅黑" panose="020B0503020204020204" pitchFamily="34" charset="-122"/>
                <a:ea typeface="微软雅黑" panose="020B0503020204020204" pitchFamily="34" charset="-122"/>
                <a:sym typeface="+mn-ea"/>
              </a:rPr>
              <a:t>对于二级学院部门负责人报销，部门负责人为另一位领导审核；</a:t>
            </a:r>
            <a:endParaRPr lang="en-US" altLang="zh-CN" sz="1600" dirty="0" smtClean="0">
              <a:latin typeface="微软雅黑" panose="020B0503020204020204" pitchFamily="34" charset="-122"/>
              <a:ea typeface="微软雅黑" panose="020B0503020204020204" pitchFamily="34" charset="-122"/>
              <a:sym typeface="+mn-ea"/>
            </a:endParaRPr>
          </a:p>
          <a:p>
            <a:pPr fontAlgn="auto">
              <a:lnSpc>
                <a:spcPct val="150000"/>
              </a:lnSpc>
            </a:pPr>
            <a:r>
              <a:rPr lang="en-US" altLang="zh-CN" sz="1600" dirty="0" smtClean="0">
                <a:solidFill>
                  <a:schemeClr val="tx1"/>
                </a:solidFill>
                <a:latin typeface="微软雅黑" panose="020B0503020204020204" pitchFamily="34" charset="-122"/>
                <a:ea typeface="微软雅黑" panose="020B0503020204020204" pitchFamily="34" charset="-122"/>
                <a:sym typeface="+mn-ea"/>
              </a:rPr>
              <a:t>       2.</a:t>
            </a:r>
            <a:r>
              <a:rPr lang="zh-CN" altLang="en-US" sz="1600" dirty="0" smtClean="0">
                <a:latin typeface="微软雅黑" panose="020B0503020204020204" pitchFamily="34" charset="-122"/>
                <a:ea typeface="微软雅黑" panose="020B0503020204020204" pitchFamily="34" charset="-122"/>
                <a:sym typeface="+mn-ea"/>
              </a:rPr>
              <a:t>对于行政部门，需要由副职审批，如果没有副职，则自动通过；</a:t>
            </a:r>
            <a:endParaRPr lang="en-US" altLang="zh-CN" sz="1600" dirty="0" smtClean="0">
              <a:solidFill>
                <a:schemeClr val="tx1"/>
              </a:solidFill>
              <a:latin typeface="微软雅黑" panose="020B0503020204020204" pitchFamily="34" charset="-122"/>
              <a:ea typeface="微软雅黑" panose="020B0503020204020204" pitchFamily="34" charset="-122"/>
              <a:sym typeface="+mn-ea"/>
            </a:endParaRPr>
          </a:p>
          <a:p>
            <a:pPr fontAlgn="auto">
              <a:lnSpc>
                <a:spcPct val="150000"/>
              </a:lnSpc>
            </a:pPr>
            <a:r>
              <a:rPr lang="en-US" altLang="zh-CN" sz="1600" dirty="0" smtClean="0">
                <a:latin typeface="微软雅黑" panose="020B0503020204020204" pitchFamily="34" charset="-122"/>
                <a:ea typeface="微软雅黑" panose="020B0503020204020204" pitchFamily="34" charset="-122"/>
                <a:sym typeface="+mn-ea"/>
              </a:rPr>
              <a:t>       3.</a:t>
            </a:r>
            <a:r>
              <a:rPr lang="zh-CN" altLang="en-US" sz="1600" dirty="0" smtClean="0">
                <a:latin typeface="微软雅黑" panose="020B0503020204020204" pitchFamily="34" charset="-122"/>
                <a:ea typeface="微软雅黑" panose="020B0503020204020204" pitchFamily="34" charset="-122"/>
                <a:sym typeface="+mn-ea"/>
              </a:rPr>
              <a:t>如果报销费用为工会经费，部门负责人特定为工会专职副主席审核；</a:t>
            </a:r>
            <a:endParaRPr lang="zh-CN" altLang="en-US" sz="1600" dirty="0" smtClean="0">
              <a:latin typeface="微软雅黑" panose="020B0503020204020204" pitchFamily="34" charset="-122"/>
              <a:ea typeface="微软雅黑" panose="020B0503020204020204" pitchFamily="34" charset="-122"/>
              <a:sym typeface="+mn-ea"/>
            </a:endParaRPr>
          </a:p>
          <a:p>
            <a:pPr fontAlgn="auto">
              <a:lnSpc>
                <a:spcPct val="150000"/>
              </a:lnSpc>
            </a:pPr>
            <a:r>
              <a:rPr lang="en-US" altLang="zh-CN" sz="1600" dirty="0">
                <a:solidFill>
                  <a:schemeClr val="tx1"/>
                </a:solidFill>
                <a:latin typeface="微软雅黑" panose="020B0503020204020204" pitchFamily="34" charset="-122"/>
                <a:ea typeface="微软雅黑" panose="020B0503020204020204" pitchFamily="34" charset="-122"/>
                <a:sym typeface="+mn-ea"/>
              </a:rPr>
              <a:t>       4.</a:t>
            </a:r>
            <a:r>
              <a:rPr lang="zh-CN" altLang="en-US" sz="1600" dirty="0">
                <a:solidFill>
                  <a:schemeClr val="tx1"/>
                </a:solidFill>
                <a:latin typeface="微软雅黑" panose="020B0503020204020204" pitchFamily="34" charset="-122"/>
                <a:ea typeface="微软雅黑" panose="020B0503020204020204" pitchFamily="34" charset="-122"/>
                <a:sym typeface="+mn-ea"/>
              </a:rPr>
              <a:t>根据单位性质不同，财务处负责人审核一步由财务处正职或者财务处副职审核；</a:t>
            </a:r>
            <a:endParaRPr lang="zh-CN" altLang="en-US" sz="1600" dirty="0">
              <a:solidFill>
                <a:schemeClr val="tx1"/>
              </a:solidFill>
              <a:latin typeface="微软雅黑" panose="020B0503020204020204" pitchFamily="34" charset="-122"/>
              <a:ea typeface="微软雅黑" panose="020B0503020204020204" pitchFamily="34" charset="-122"/>
              <a:sym typeface="+mn-ea"/>
            </a:endParaRPr>
          </a:p>
        </p:txBody>
      </p:sp>
      <p:sp>
        <p:nvSpPr>
          <p:cNvPr id="21" name="矩形: 圆角 3"/>
          <p:cNvSpPr/>
          <p:nvPr/>
        </p:nvSpPr>
        <p:spPr>
          <a:xfrm>
            <a:off x="154940" y="1381290"/>
            <a:ext cx="584835"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w="0"/>
                <a:solidFill>
                  <a:srgbClr val="17406D">
                    <a:lumMod val="50000"/>
                  </a:srgbClr>
                </a:solidFill>
                <a:effectLst/>
                <a:uLnTx/>
                <a:uFillTx/>
                <a:latin typeface="Century Gothic" panose="020B0502020202020204"/>
                <a:ea typeface="微软雅黑" panose="020B0503020204020204" pitchFamily="34" charset="-122"/>
                <a:cs typeface="+mn-cs"/>
              </a:rPr>
              <a:t>部门负责人申请</a:t>
            </a:r>
            <a:endParaRPr kumimoji="0" lang="zh-CN" altLang="zh-CN"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22" name="矩形: 圆角 51"/>
          <p:cNvSpPr/>
          <p:nvPr/>
        </p:nvSpPr>
        <p:spPr>
          <a:xfrm>
            <a:off x="1487170" y="1381290"/>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财务预审</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23" name="矩形: 圆角 52"/>
          <p:cNvSpPr/>
          <p:nvPr/>
        </p:nvSpPr>
        <p:spPr>
          <a:xfrm>
            <a:off x="4397375" y="1381925"/>
            <a:ext cx="584200" cy="193611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财务负责人审核</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24" name="箭头: 右 62"/>
          <p:cNvSpPr/>
          <p:nvPr/>
        </p:nvSpPr>
        <p:spPr>
          <a:xfrm>
            <a:off x="816610" y="200613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5" name="矩形: 圆角 65"/>
          <p:cNvSpPr/>
          <p:nvPr/>
        </p:nvSpPr>
        <p:spPr>
          <a:xfrm>
            <a:off x="5728970" y="1178090"/>
            <a:ext cx="584835" cy="23437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分管院领导审核</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26" name="箭头: 右 62"/>
          <p:cNvSpPr/>
          <p:nvPr/>
        </p:nvSpPr>
        <p:spPr>
          <a:xfrm>
            <a:off x="3583305" y="200613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7" name="箭头: 右 62"/>
          <p:cNvSpPr/>
          <p:nvPr/>
        </p:nvSpPr>
        <p:spPr>
          <a:xfrm>
            <a:off x="5077460" y="200613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28" name="矩形: 圆角 65"/>
          <p:cNvSpPr/>
          <p:nvPr/>
        </p:nvSpPr>
        <p:spPr>
          <a:xfrm>
            <a:off x="7061200" y="1178090"/>
            <a:ext cx="584835" cy="23437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分管财务院领导审核</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29" name="矩形: 圆角 65"/>
          <p:cNvSpPr/>
          <p:nvPr/>
        </p:nvSpPr>
        <p:spPr>
          <a:xfrm>
            <a:off x="8393430" y="1178090"/>
            <a:ext cx="584835" cy="23437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院长审核</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30" name="箭头: 右 62"/>
          <p:cNvSpPr/>
          <p:nvPr/>
        </p:nvSpPr>
        <p:spPr>
          <a:xfrm>
            <a:off x="6393180" y="200613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1" name="箭头: 右 62"/>
          <p:cNvSpPr/>
          <p:nvPr/>
        </p:nvSpPr>
        <p:spPr>
          <a:xfrm>
            <a:off x="7729855" y="2006130"/>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2" name="矩形: 圆角 51"/>
          <p:cNvSpPr/>
          <p:nvPr/>
        </p:nvSpPr>
        <p:spPr>
          <a:xfrm>
            <a:off x="2778760" y="1380655"/>
            <a:ext cx="584200" cy="1937385"/>
          </a:xfrm>
          <a:prstGeom prst="roundRect">
            <a:avLst/>
          </a:prstGeom>
          <a:solidFill>
            <a:sysClr val="window" lastClr="FFFFFF"/>
          </a:solidFill>
          <a:ln w="25400" cap="flat" cmpd="sng" algn="ctr">
            <a:solidFill>
              <a:srgbClr val="009DD9"/>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rPr>
              <a:t>部门负责人审核</a:t>
            </a:r>
            <a:endParaRPr kumimoji="0" lang="zh-CN" altLang="en-US" sz="1600" b="0" i="0" u="none" strike="noStrike" kern="0" cap="none" spc="0" normalizeH="0" baseline="0" noProof="0" dirty="0">
              <a:ln w="0"/>
              <a:solidFill>
                <a:srgbClr val="17406D">
                  <a:lumMod val="50000"/>
                </a:srgbClr>
              </a:solidFill>
              <a:effectLst/>
              <a:uLnTx/>
              <a:uFillTx/>
              <a:latin typeface="Century Gothic" panose="020B0502020202020204"/>
              <a:ea typeface="微软雅黑" panose="020B0503020204020204" pitchFamily="34" charset="-122"/>
              <a:cs typeface="+mn-cs"/>
            </a:endParaRPr>
          </a:p>
        </p:txBody>
      </p:sp>
      <p:sp>
        <p:nvSpPr>
          <p:cNvPr id="33" name="箭头: 右 62"/>
          <p:cNvSpPr/>
          <p:nvPr/>
        </p:nvSpPr>
        <p:spPr>
          <a:xfrm>
            <a:off x="2108200" y="2005495"/>
            <a:ext cx="593090" cy="315595"/>
          </a:xfrm>
          <a:prstGeom prst="rightArrow">
            <a:avLst/>
          </a:prstGeom>
          <a:gradFill rotWithShape="1">
            <a:gsLst>
              <a:gs pos="0">
                <a:srgbClr val="0F6FC6">
                  <a:tint val="100000"/>
                  <a:shade val="100000"/>
                  <a:satMod val="130000"/>
                </a:srgbClr>
              </a:gs>
              <a:gs pos="100000">
                <a:srgbClr val="0F6FC6">
                  <a:tint val="50000"/>
                  <a:shade val="100000"/>
                  <a:satMod val="350000"/>
                </a:srgbClr>
              </a:gs>
            </a:gsLst>
            <a:lin ang="16200000" scaled="0"/>
          </a:gradFill>
          <a:ln w="9525" cap="flat" cmpd="sng" algn="ctr">
            <a:solidFill>
              <a:srgbClr val="0F6FC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entury Gothic" panose="020B0502020202020204"/>
              <a:ea typeface="微软雅黑" panose="020B0503020204020204" pitchFamily="34" charset="-122"/>
              <a:cs typeface="+mn-cs"/>
            </a:endParaRPr>
          </a:p>
        </p:txBody>
      </p:sp>
      <p:sp>
        <p:nvSpPr>
          <p:cNvPr id="34" name="矩形标注 33"/>
          <p:cNvSpPr/>
          <p:nvPr/>
        </p:nvSpPr>
        <p:spPr>
          <a:xfrm>
            <a:off x="6147435" y="204000"/>
            <a:ext cx="1360170" cy="636905"/>
          </a:xfrm>
          <a:prstGeom prst="wedgeRectCallout">
            <a:avLst>
              <a:gd name="adj1" fmla="val 29805"/>
              <a:gd name="adj2" fmla="val 9462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rPr>
              <a:t>五万元以上</a:t>
            </a:r>
            <a:endParaRPr lang="zh-CN" altLang="en-US">
              <a:latin typeface="微软雅黑" panose="020B0503020204020204" pitchFamily="34" charset="-122"/>
              <a:ea typeface="微软雅黑" panose="020B0503020204020204" pitchFamily="34" charset="-122"/>
            </a:endParaRPr>
          </a:p>
        </p:txBody>
      </p:sp>
      <p:sp>
        <p:nvSpPr>
          <p:cNvPr id="7" name="矩形标注 6"/>
          <p:cNvSpPr/>
          <p:nvPr/>
        </p:nvSpPr>
        <p:spPr>
          <a:xfrm>
            <a:off x="7610475" y="204000"/>
            <a:ext cx="1367790" cy="636905"/>
          </a:xfrm>
          <a:prstGeom prst="wedgeRectCallout">
            <a:avLst>
              <a:gd name="adj1" fmla="val 29805"/>
              <a:gd name="adj2" fmla="val 9462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rPr>
              <a:t>十万元以上</a:t>
            </a:r>
            <a:endParaRPr lang="zh-CN" altLang="en-US">
              <a:latin typeface="微软雅黑" panose="020B0503020204020204" pitchFamily="34" charset="-122"/>
              <a:ea typeface="微软雅黑" panose="020B0503020204020204" pitchFamily="34" charset="-122"/>
            </a:endParaRP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linds(horizontal)">
                                      <p:cBhvr>
                                        <p:cTn id="7" dur="500"/>
                                        <p:tgtEl>
                                          <p:spTgt spid="3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blinds(horizontal)">
                                      <p:cBhvr>
                                        <p:cTn id="10" dur="500"/>
                                        <p:tgtEl>
                                          <p:spTgt spid="31"/>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blinds(horizontal)">
                                      <p:cBhvr>
                                        <p:cTn id="13" dur="500"/>
                                        <p:tgtEl>
                                          <p:spTgt spid="29"/>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linds(horizontal)">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1" grpId="0" bldLvl="0" animBg="1"/>
      <p:bldP spid="34" grpId="0" bldLvl="0" animBg="1"/>
      <p:bldP spid="7"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57200" y="945642"/>
            <a:ext cx="8161294" cy="3980600"/>
          </a:xfrm>
          <a:prstGeom prst="rect">
            <a:avLst/>
          </a:prstGeom>
        </p:spPr>
      </p:pic>
      <p:sp>
        <p:nvSpPr>
          <p:cNvPr id="4" name="矩形 3"/>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5" name="矩形 4"/>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6" name="文本框 4"/>
          <p:cNvSpPr txBox="1"/>
          <p:nvPr/>
        </p:nvSpPr>
        <p:spPr>
          <a:xfrm>
            <a:off x="1323340" y="257810"/>
            <a:ext cx="6866255" cy="1014730"/>
          </a:xfrm>
          <a:prstGeom prst="rect">
            <a:avLst/>
          </a:prstGeom>
          <a:noFill/>
          <a:ln w="9525">
            <a:noFill/>
          </a:ln>
        </p:spPr>
        <p:txBody>
          <a:bodyPr wrap="square" anchor="t">
            <a:spAutoFit/>
          </a:bodyPr>
          <a:lstStyle/>
          <a:p>
            <a:r>
              <a:rPr lang="zh-CN" altLang="zh-CN" sz="3200" dirty="0">
                <a:solidFill>
                  <a:srgbClr val="262626"/>
                </a:solidFill>
                <a:latin typeface="微软雅黑" panose="020B0503020204020204" pitchFamily="34" charset="-122"/>
                <a:ea typeface="微软雅黑" panose="020B0503020204020204" pitchFamily="34" charset="-122"/>
                <a:sym typeface="+mn-ea"/>
              </a:rPr>
              <a:t>日常报销</a:t>
            </a:r>
            <a:r>
              <a:rPr lang="en-US" altLang="zh-CN" sz="3200" dirty="0">
                <a:solidFill>
                  <a:srgbClr val="262626"/>
                </a:solidFill>
                <a:latin typeface="微软雅黑" panose="020B0503020204020204" pitchFamily="34" charset="-122"/>
                <a:ea typeface="微软雅黑" panose="020B0503020204020204" pitchFamily="34" charset="-122"/>
                <a:sym typeface="+mn-ea"/>
              </a:rPr>
              <a:t>-</a:t>
            </a:r>
            <a:r>
              <a:rPr lang="zh-CN" altLang="zh-CN" sz="2800" dirty="0" smtClean="0">
                <a:solidFill>
                  <a:srgbClr val="262626"/>
                </a:solidFill>
                <a:latin typeface="微软雅黑" panose="020B0503020204020204" pitchFamily="34" charset="-122"/>
                <a:ea typeface="微软雅黑" panose="020B0503020204020204" pitchFamily="34" charset="-122"/>
                <a:sym typeface="+mn-ea"/>
              </a:rPr>
              <a:t>申请</a:t>
            </a:r>
            <a:r>
              <a:rPr lang="zh-CN" altLang="en-US" sz="2800" dirty="0" smtClean="0">
                <a:solidFill>
                  <a:srgbClr val="262626"/>
                </a:solidFill>
                <a:latin typeface="微软雅黑" panose="020B0503020204020204" pitchFamily="34" charset="-122"/>
                <a:ea typeface="微软雅黑" panose="020B0503020204020204" pitchFamily="34" charset="-122"/>
                <a:sym typeface="+mn-ea"/>
              </a:rPr>
              <a:t>列表</a:t>
            </a:r>
            <a:endParaRPr lang="zh-CN" altLang="zh-CN" sz="2800" dirty="0">
              <a:solidFill>
                <a:srgbClr val="262626"/>
              </a:solidFill>
              <a:latin typeface="微软雅黑" panose="020B0503020204020204" pitchFamily="34" charset="-122"/>
              <a:ea typeface="微软雅黑" panose="020B0503020204020204" pitchFamily="34" charset="-122"/>
              <a:sym typeface="+mn-ea"/>
            </a:endParaRPr>
          </a:p>
          <a:p>
            <a:endParaRPr lang="zh-CN" altLang="zh-CN" sz="2800" dirty="0">
              <a:solidFill>
                <a:srgbClr val="262626"/>
              </a:solidFill>
              <a:latin typeface="微软雅黑" panose="020B0503020204020204" pitchFamily="34" charset="-122"/>
              <a:ea typeface="微软雅黑" panose="020B0503020204020204" pitchFamily="34" charset="-122"/>
              <a:sym typeface="+mn-ea"/>
            </a:endParaRPr>
          </a:p>
        </p:txBody>
      </p:sp>
      <p:grpSp>
        <p:nvGrpSpPr>
          <p:cNvPr id="2" name="组合 1"/>
          <p:cNvGrpSpPr/>
          <p:nvPr/>
        </p:nvGrpSpPr>
        <p:grpSpPr>
          <a:xfrm>
            <a:off x="2483485" y="2730500"/>
            <a:ext cx="4536440" cy="1785620"/>
            <a:chOff x="3911" y="4300"/>
            <a:chExt cx="7144" cy="2812"/>
          </a:xfrm>
        </p:grpSpPr>
        <p:sp>
          <p:nvSpPr>
            <p:cNvPr id="10" name="圆角矩形 9"/>
            <p:cNvSpPr/>
            <p:nvPr/>
          </p:nvSpPr>
          <p:spPr>
            <a:xfrm>
              <a:off x="3911" y="4300"/>
              <a:ext cx="7144" cy="2812"/>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24"/>
            <p:cNvSpPr txBox="1"/>
            <p:nvPr/>
          </p:nvSpPr>
          <p:spPr>
            <a:xfrm>
              <a:off x="4127" y="4526"/>
              <a:ext cx="6928" cy="2179"/>
            </a:xfrm>
            <a:prstGeom prst="rect">
              <a:avLst/>
            </a:prstGeom>
            <a:noFill/>
            <a:ln w="9525">
              <a:noFill/>
            </a:ln>
          </p:spPr>
          <p:txBody>
            <a:bodyPr wrap="square" anchor="t">
              <a:spAutoFit/>
            </a:bodyPr>
            <a:lstStyle/>
            <a:p>
              <a:pPr>
                <a:lnSpc>
                  <a:spcPct val="150000"/>
                </a:lnSpc>
              </a:pPr>
              <a:r>
                <a:rPr lang="en-US" altLang="zh-CN" sz="1400" dirty="0">
                  <a:solidFill>
                    <a:schemeClr val="bg1"/>
                  </a:solidFill>
                  <a:latin typeface="微软雅黑" panose="020B0503020204020204" pitchFamily="34" charset="-122"/>
                  <a:ea typeface="微软雅黑" panose="020B0503020204020204" pitchFamily="34" charset="-122"/>
                </a:rPr>
                <a:t>1</a:t>
              </a:r>
              <a:r>
                <a:rPr lang="zh-CN" altLang="en-US" sz="1400" dirty="0">
                  <a:solidFill>
                    <a:schemeClr val="bg1"/>
                  </a:solidFill>
                  <a:latin typeface="微软雅黑" panose="020B0503020204020204" pitchFamily="34" charset="-122"/>
                  <a:ea typeface="微软雅黑" panose="020B0503020204020204" pitchFamily="34" charset="-122"/>
                </a:rPr>
                <a:t>、报销费用超标控制，实现项目经费可控</a:t>
              </a:r>
              <a:r>
                <a:rPr lang="zh-CN" altLang="en-US" sz="1400" dirty="0" smtClean="0">
                  <a:solidFill>
                    <a:schemeClr val="bg1"/>
                  </a:solidFill>
                  <a:latin typeface="微软雅黑" panose="020B0503020204020204" pitchFamily="34" charset="-122"/>
                  <a:ea typeface="微软雅黑" panose="020B0503020204020204" pitchFamily="34" charset="-122"/>
                </a:rPr>
                <a:t>化。</a:t>
              </a:r>
              <a:endParaRPr lang="zh-CN" altLang="en-US" sz="14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en-US" altLang="zh-CN" sz="1400" dirty="0">
                  <a:solidFill>
                    <a:schemeClr val="bg1"/>
                  </a:solidFill>
                  <a:latin typeface="微软雅黑" panose="020B0503020204020204" pitchFamily="34" charset="-122"/>
                  <a:ea typeface="微软雅黑" panose="020B0503020204020204" pitchFamily="34" charset="-122"/>
                </a:rPr>
                <a:t>2</a:t>
              </a:r>
              <a:r>
                <a:rPr lang="zh-CN" altLang="en-US" sz="1400" dirty="0">
                  <a:solidFill>
                    <a:schemeClr val="bg1"/>
                  </a:solidFill>
                  <a:latin typeface="微软雅黑" panose="020B0503020204020204" pitchFamily="34" charset="-122"/>
                  <a:ea typeface="微软雅黑" panose="020B0503020204020204" pitchFamily="34" charset="-122"/>
                </a:rPr>
                <a:t>、选择一条项目信息，点击【下一步】，进入报销信息填写页面；</a:t>
              </a:r>
              <a:endParaRPr lang="zh-CN" altLang="en-US" sz="1400" dirty="0">
                <a:solidFill>
                  <a:schemeClr val="bg1"/>
                </a:solidFill>
                <a:latin typeface="微软雅黑" panose="020B0503020204020204" pitchFamily="34" charset="-122"/>
                <a:ea typeface="微软雅黑" panose="020B0503020204020204" pitchFamily="34" charset="-122"/>
              </a:endParaRPr>
            </a:p>
            <a:p>
              <a:pPr>
                <a:lnSpc>
                  <a:spcPct val="150000"/>
                </a:lnSpc>
              </a:pPr>
              <a:r>
                <a:rPr lang="en-US" altLang="zh-CN" sz="1400" dirty="0">
                  <a:solidFill>
                    <a:schemeClr val="bg1"/>
                  </a:solidFill>
                  <a:latin typeface="微软雅黑" panose="020B0503020204020204" pitchFamily="34" charset="-122"/>
                  <a:ea typeface="微软雅黑" panose="020B0503020204020204" pitchFamily="34" charset="-122"/>
                </a:rPr>
                <a:t>3</a:t>
              </a:r>
              <a:r>
                <a:rPr lang="zh-CN" altLang="en-US" sz="1400" dirty="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sym typeface="+mn-ea"/>
                </a:rPr>
                <a:t>点击【返回列表】，进入报销信息列表页面；</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340" y="257810"/>
            <a:ext cx="6033770" cy="1014730"/>
          </a:xfrm>
          <a:prstGeom prst="rect">
            <a:avLst/>
          </a:prstGeom>
          <a:noFill/>
          <a:ln w="9525">
            <a:noFill/>
          </a:ln>
        </p:spPr>
        <p:txBody>
          <a:bodyPr wrap="square"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sym typeface="+mn-ea"/>
              </a:rPr>
              <a:t>日常报销</a:t>
            </a:r>
            <a:r>
              <a:rPr lang="en-US" altLang="zh-CN" sz="3200" dirty="0">
                <a:solidFill>
                  <a:srgbClr val="262626"/>
                </a:solidFill>
                <a:latin typeface="微软雅黑" panose="020B0503020204020204" pitchFamily="34" charset="-122"/>
                <a:ea typeface="微软雅黑" panose="020B0503020204020204" pitchFamily="34" charset="-122"/>
                <a:sym typeface="+mn-ea"/>
              </a:rPr>
              <a:t>-</a:t>
            </a:r>
            <a:r>
              <a:rPr lang="zh-CN" altLang="zh-CN" sz="2800" dirty="0">
                <a:solidFill>
                  <a:srgbClr val="262626"/>
                </a:solidFill>
                <a:latin typeface="微软雅黑" panose="020B0503020204020204" pitchFamily="34" charset="-122"/>
                <a:ea typeface="微软雅黑" panose="020B0503020204020204" pitchFamily="34" charset="-122"/>
                <a:sym typeface="+mn-ea"/>
              </a:rPr>
              <a:t>申请</a:t>
            </a:r>
            <a:endParaRPr lang="zh-CN" altLang="zh-CN" sz="2800" dirty="0">
              <a:solidFill>
                <a:srgbClr val="262626"/>
              </a:solidFill>
              <a:latin typeface="微软雅黑" panose="020B0503020204020204" pitchFamily="34" charset="-122"/>
              <a:ea typeface="微软雅黑" panose="020B0503020204020204" pitchFamily="34" charset="-122"/>
              <a:sym typeface="+mn-ea"/>
            </a:endParaRPr>
          </a:p>
          <a:p>
            <a:endParaRPr lang="zh-CN" altLang="zh-CN" sz="2800" dirty="0">
              <a:solidFill>
                <a:srgbClr val="262626"/>
              </a:solidFill>
              <a:latin typeface="微软雅黑" panose="020B0503020204020204" pitchFamily="34" charset="-122"/>
              <a:ea typeface="微软雅黑" panose="020B0503020204020204" pitchFamily="34" charset="-122"/>
              <a:sym typeface="+mn-ea"/>
            </a:endParaRPr>
          </a:p>
        </p:txBody>
      </p:sp>
      <p:pic>
        <p:nvPicPr>
          <p:cNvPr id="2" name="图片 1"/>
          <p:cNvPicPr>
            <a:picLocks noChangeAspect="1"/>
          </p:cNvPicPr>
          <p:nvPr/>
        </p:nvPicPr>
        <p:blipFill>
          <a:blip r:embed="rId1"/>
          <a:stretch>
            <a:fillRect/>
          </a:stretch>
        </p:blipFill>
        <p:spPr>
          <a:xfrm>
            <a:off x="633095" y="1016635"/>
            <a:ext cx="7708265" cy="3926205"/>
          </a:xfrm>
          <a:prstGeom prst="rect">
            <a:avLst/>
          </a:prstGeom>
        </p:spPr>
      </p:pic>
      <p:grpSp>
        <p:nvGrpSpPr>
          <p:cNvPr id="6" name="组合 5"/>
          <p:cNvGrpSpPr/>
          <p:nvPr/>
        </p:nvGrpSpPr>
        <p:grpSpPr>
          <a:xfrm>
            <a:off x="2203450" y="2499995"/>
            <a:ext cx="7237730" cy="480695"/>
            <a:chOff x="3470" y="3824"/>
            <a:chExt cx="11398" cy="757"/>
          </a:xfrm>
        </p:grpSpPr>
        <p:sp>
          <p:nvSpPr>
            <p:cNvPr id="7" name="圆角矩形 6"/>
            <p:cNvSpPr/>
            <p:nvPr/>
          </p:nvSpPr>
          <p:spPr>
            <a:xfrm>
              <a:off x="4944" y="3824"/>
              <a:ext cx="7598" cy="757"/>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470" y="3837"/>
              <a:ext cx="11398" cy="652"/>
              <a:chOff x="3470" y="3937"/>
              <a:chExt cx="11398" cy="652"/>
            </a:xfrm>
          </p:grpSpPr>
          <p:sp>
            <p:nvSpPr>
              <p:cNvPr id="159" name=" 159"/>
              <p:cNvSpPr/>
              <p:nvPr/>
            </p:nvSpPr>
            <p:spPr>
              <a:xfrm>
                <a:off x="3470" y="4218"/>
                <a:ext cx="1474" cy="120"/>
              </a:xfrm>
              <a:custGeom>
                <a:avLst/>
                <a:gdLst>
                  <a:gd name="connsiteX0" fmla="*/ 545178 w 812503"/>
                  <a:gd name="connsiteY0" fmla="*/ 0 h 310097"/>
                  <a:gd name="connsiteX1" fmla="*/ 812503 w 812503"/>
                  <a:gd name="connsiteY1" fmla="*/ 155049 h 310097"/>
                  <a:gd name="connsiteX2" fmla="*/ 545178 w 812503"/>
                  <a:gd name="connsiteY2" fmla="*/ 310097 h 310097"/>
                  <a:gd name="connsiteX3" fmla="*/ 545178 w 812503"/>
                  <a:gd name="connsiteY3" fmla="*/ 212220 h 310097"/>
                  <a:gd name="connsiteX4" fmla="*/ 0 w 812503"/>
                  <a:gd name="connsiteY4" fmla="*/ 259590 h 310097"/>
                  <a:gd name="connsiteX5" fmla="*/ 160832 w 812503"/>
                  <a:gd name="connsiteY5" fmla="*/ 155049 h 310097"/>
                  <a:gd name="connsiteX6" fmla="*/ 0 w 812503"/>
                  <a:gd name="connsiteY6" fmla="*/ 50507 h 310097"/>
                  <a:gd name="connsiteX7" fmla="*/ 545178 w 812503"/>
                  <a:gd name="connsiteY7" fmla="*/ 97878 h 3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503" h="310097">
                    <a:moveTo>
                      <a:pt x="545178" y="0"/>
                    </a:moveTo>
                    <a:lnTo>
                      <a:pt x="812503" y="155049"/>
                    </a:lnTo>
                    <a:lnTo>
                      <a:pt x="545178" y="310097"/>
                    </a:lnTo>
                    <a:lnTo>
                      <a:pt x="545178" y="212220"/>
                    </a:lnTo>
                    <a:lnTo>
                      <a:pt x="0" y="259590"/>
                    </a:lnTo>
                    <a:lnTo>
                      <a:pt x="160832" y="155049"/>
                    </a:lnTo>
                    <a:lnTo>
                      <a:pt x="0" y="50507"/>
                    </a:lnTo>
                    <a:lnTo>
                      <a:pt x="545178" y="97878"/>
                    </a:lnTo>
                    <a:close/>
                  </a:path>
                </a:pathLst>
              </a:cu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9225" name="文本框 24"/>
              <p:cNvSpPr txBox="1"/>
              <p:nvPr/>
            </p:nvSpPr>
            <p:spPr>
              <a:xfrm>
                <a:off x="4944" y="3937"/>
                <a:ext cx="9924" cy="652"/>
              </a:xfrm>
              <a:prstGeom prst="rect">
                <a:avLst/>
              </a:prstGeom>
              <a:noFill/>
              <a:ln w="9525">
                <a:noFill/>
              </a:ln>
            </p:spPr>
            <p:txBody>
              <a:bodyPr wrap="square" anchor="t">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报销单、发票等上传支持手机拍照，实现附件上传高效化。</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5" name="矩形 4"/>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6" name="文本框 4"/>
          <p:cNvSpPr txBox="1"/>
          <p:nvPr/>
        </p:nvSpPr>
        <p:spPr>
          <a:xfrm>
            <a:off x="1323340" y="257810"/>
            <a:ext cx="6797040" cy="1014730"/>
          </a:xfrm>
          <a:prstGeom prst="rect">
            <a:avLst/>
          </a:prstGeom>
          <a:noFill/>
          <a:ln w="9525">
            <a:noFill/>
          </a:ln>
        </p:spPr>
        <p:txBody>
          <a:bodyPr wrap="square"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sym typeface="+mn-ea"/>
              </a:rPr>
              <a:t>差旅费</a:t>
            </a:r>
            <a:r>
              <a:rPr lang="zh-CN" altLang="zh-CN" sz="3200" dirty="0" smtClean="0">
                <a:solidFill>
                  <a:srgbClr val="262626"/>
                </a:solidFill>
                <a:latin typeface="微软雅黑" panose="020B0503020204020204" pitchFamily="34" charset="-122"/>
                <a:ea typeface="微软雅黑" panose="020B0503020204020204" pitchFamily="34" charset="-122"/>
                <a:sym typeface="+mn-ea"/>
              </a:rPr>
              <a:t>报销</a:t>
            </a:r>
            <a:r>
              <a:rPr lang="en-US" altLang="zh-CN" sz="3200" dirty="0">
                <a:solidFill>
                  <a:srgbClr val="262626"/>
                </a:solidFill>
                <a:latin typeface="微软雅黑" panose="020B0503020204020204" pitchFamily="34" charset="-122"/>
                <a:ea typeface="微软雅黑" panose="020B0503020204020204" pitchFamily="34" charset="-122"/>
                <a:sym typeface="+mn-ea"/>
              </a:rPr>
              <a:t>-</a:t>
            </a:r>
            <a:r>
              <a:rPr lang="zh-CN" altLang="zh-CN" sz="2800" dirty="0" smtClean="0">
                <a:solidFill>
                  <a:srgbClr val="262626"/>
                </a:solidFill>
                <a:latin typeface="微软雅黑" panose="020B0503020204020204" pitchFamily="34" charset="-122"/>
                <a:ea typeface="微软雅黑" panose="020B0503020204020204" pitchFamily="34" charset="-122"/>
                <a:sym typeface="+mn-ea"/>
              </a:rPr>
              <a:t>申请</a:t>
            </a:r>
            <a:r>
              <a:rPr lang="zh-CN" altLang="en-US" sz="2800" dirty="0" smtClean="0">
                <a:solidFill>
                  <a:srgbClr val="262626"/>
                </a:solidFill>
                <a:latin typeface="微软雅黑" panose="020B0503020204020204" pitchFamily="34" charset="-122"/>
                <a:ea typeface="微软雅黑" panose="020B0503020204020204" pitchFamily="34" charset="-122"/>
                <a:sym typeface="+mn-ea"/>
              </a:rPr>
              <a:t>列表</a:t>
            </a:r>
            <a:endParaRPr lang="zh-CN" altLang="zh-CN" sz="2800" dirty="0">
              <a:solidFill>
                <a:srgbClr val="262626"/>
              </a:solidFill>
              <a:latin typeface="微软雅黑" panose="020B0503020204020204" pitchFamily="34" charset="-122"/>
              <a:ea typeface="微软雅黑" panose="020B0503020204020204" pitchFamily="34" charset="-122"/>
              <a:sym typeface="+mn-ea"/>
            </a:endParaRPr>
          </a:p>
          <a:p>
            <a:endParaRPr lang="zh-CN" altLang="zh-CN" sz="2800" dirty="0">
              <a:solidFill>
                <a:srgbClr val="262626"/>
              </a:solidFill>
              <a:latin typeface="微软雅黑" panose="020B0503020204020204" pitchFamily="34" charset="-122"/>
              <a:ea typeface="微软雅黑" panose="020B0503020204020204" pitchFamily="34" charset="-122"/>
              <a:sym typeface="+mn-ea"/>
            </a:endParaRPr>
          </a:p>
        </p:txBody>
      </p:sp>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55576" y="987574"/>
            <a:ext cx="7912613" cy="389843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340" y="257810"/>
            <a:ext cx="6449695" cy="1445260"/>
          </a:xfrm>
          <a:prstGeom prst="rect">
            <a:avLst/>
          </a:prstGeom>
          <a:noFill/>
          <a:ln w="9525">
            <a:noFill/>
          </a:ln>
        </p:spPr>
        <p:txBody>
          <a:bodyPr wrap="square" anchor="t">
            <a:spAutoFit/>
          </a:bodyPr>
          <a:lstStyle/>
          <a:p>
            <a:r>
              <a:rPr lang="zh-CN" altLang="en-US" sz="3200" dirty="0" smtClean="0">
                <a:solidFill>
                  <a:srgbClr val="262626"/>
                </a:solidFill>
                <a:latin typeface="微软雅黑" panose="020B0503020204020204" pitchFamily="34" charset="-122"/>
                <a:ea typeface="微软雅黑" panose="020B0503020204020204" pitchFamily="34" charset="-122"/>
                <a:sym typeface="+mn-ea"/>
              </a:rPr>
              <a:t>差旅费</a:t>
            </a:r>
            <a:r>
              <a:rPr lang="zh-CN" altLang="zh-CN" sz="3200" dirty="0" smtClean="0">
                <a:solidFill>
                  <a:srgbClr val="262626"/>
                </a:solidFill>
                <a:latin typeface="微软雅黑" panose="020B0503020204020204" pitchFamily="34" charset="-122"/>
                <a:ea typeface="微软雅黑" panose="020B0503020204020204" pitchFamily="34" charset="-122"/>
                <a:sym typeface="+mn-ea"/>
              </a:rPr>
              <a:t>报销</a:t>
            </a:r>
            <a:r>
              <a:rPr lang="en-US" altLang="zh-CN" sz="3200" dirty="0">
                <a:solidFill>
                  <a:srgbClr val="262626"/>
                </a:solidFill>
                <a:latin typeface="微软雅黑" panose="020B0503020204020204" pitchFamily="34" charset="-122"/>
                <a:ea typeface="微软雅黑" panose="020B0503020204020204" pitchFamily="34" charset="-122"/>
                <a:sym typeface="+mn-ea"/>
              </a:rPr>
              <a:t>-</a:t>
            </a:r>
            <a:r>
              <a:rPr lang="zh-CN" altLang="zh-CN" sz="2800" dirty="0" smtClean="0">
                <a:solidFill>
                  <a:srgbClr val="262626"/>
                </a:solidFill>
                <a:latin typeface="微软雅黑" panose="020B0503020204020204" pitchFamily="34" charset="-122"/>
                <a:ea typeface="微软雅黑" panose="020B0503020204020204" pitchFamily="34" charset="-122"/>
                <a:sym typeface="+mn-ea"/>
              </a:rPr>
              <a:t>申请</a:t>
            </a:r>
            <a:endParaRPr lang="zh-CN" altLang="zh-CN" sz="2800" dirty="0">
              <a:solidFill>
                <a:srgbClr val="262626"/>
              </a:solidFill>
              <a:latin typeface="微软雅黑" panose="020B0503020204020204" pitchFamily="34" charset="-122"/>
              <a:ea typeface="微软雅黑" panose="020B0503020204020204" pitchFamily="34" charset="-122"/>
              <a:sym typeface="+mn-ea"/>
            </a:endParaRPr>
          </a:p>
          <a:p>
            <a:endParaRPr lang="zh-CN" altLang="zh-CN" sz="2800" dirty="0">
              <a:solidFill>
                <a:srgbClr val="262626"/>
              </a:solidFill>
              <a:latin typeface="微软雅黑" panose="020B0503020204020204" pitchFamily="34" charset="-122"/>
              <a:ea typeface="微软雅黑" panose="020B0503020204020204" pitchFamily="34" charset="-122"/>
              <a:sym typeface="+mn-ea"/>
            </a:endParaRPr>
          </a:p>
          <a:p>
            <a:endParaRPr lang="zh-CN" altLang="zh-CN" sz="2800" dirty="0">
              <a:solidFill>
                <a:srgbClr val="262626"/>
              </a:solidFill>
              <a:latin typeface="微软雅黑" panose="020B0503020204020204" pitchFamily="34" charset="-122"/>
              <a:ea typeface="微软雅黑" panose="020B0503020204020204" pitchFamily="34" charset="-122"/>
              <a:sym typeface="+mn-ea"/>
            </a:endParaRPr>
          </a:p>
        </p:txBody>
      </p:sp>
      <p:pic>
        <p:nvPicPr>
          <p:cNvPr id="2" name="图片 1"/>
          <p:cNvPicPr>
            <a:picLocks noChangeAspect="1"/>
          </p:cNvPicPr>
          <p:nvPr/>
        </p:nvPicPr>
        <p:blipFill>
          <a:blip r:embed="rId1"/>
          <a:stretch>
            <a:fillRect/>
          </a:stretch>
        </p:blipFill>
        <p:spPr>
          <a:xfrm>
            <a:off x="568960" y="897890"/>
            <a:ext cx="7958424" cy="4176031"/>
          </a:xfrm>
          <a:prstGeom prst="rect">
            <a:avLst/>
          </a:prstGeom>
        </p:spPr>
      </p:pic>
    </p:spTree>
  </p:cSld>
  <p:clrMapOvr>
    <a:masterClrMapping/>
  </p:clrMapOvr>
  <p:transition>
    <p:strips dir="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340" y="257810"/>
            <a:ext cx="5173980" cy="1568450"/>
          </a:xfrm>
          <a:prstGeom prst="rect">
            <a:avLst/>
          </a:prstGeom>
          <a:noFill/>
          <a:ln w="9525">
            <a:noFill/>
          </a:ln>
        </p:spPr>
        <p:txBody>
          <a:bodyPr wrap="square" anchor="t">
            <a:spAutoFit/>
          </a:bodyPr>
          <a:lstStyle/>
          <a:p>
            <a:r>
              <a:rPr lang="zh-CN" altLang="en-US" sz="3200" dirty="0" smtClean="0">
                <a:solidFill>
                  <a:srgbClr val="262626"/>
                </a:solidFill>
                <a:latin typeface="微软雅黑" panose="020B0503020204020204" pitchFamily="34" charset="-122"/>
                <a:ea typeface="微软雅黑" panose="020B0503020204020204" pitchFamily="34" charset="-122"/>
                <a:sym typeface="+mn-ea"/>
              </a:rPr>
              <a:t>差旅费报销</a:t>
            </a:r>
            <a:r>
              <a:rPr lang="en-US" altLang="zh-CN" sz="3200" dirty="0">
                <a:solidFill>
                  <a:srgbClr val="262626"/>
                </a:solidFill>
                <a:latin typeface="微软雅黑" panose="020B0503020204020204" pitchFamily="34" charset="-122"/>
                <a:ea typeface="微软雅黑" panose="020B0503020204020204" pitchFamily="34" charset="-122"/>
                <a:sym typeface="+mn-ea"/>
              </a:rPr>
              <a:t>-</a:t>
            </a:r>
            <a:r>
              <a:rPr lang="zh-CN" altLang="zh-CN" sz="2800" dirty="0">
                <a:solidFill>
                  <a:srgbClr val="262626"/>
                </a:solidFill>
                <a:latin typeface="微软雅黑" panose="020B0503020204020204" pitchFamily="34" charset="-122"/>
                <a:ea typeface="微软雅黑" panose="020B0503020204020204" pitchFamily="34" charset="-122"/>
                <a:sym typeface="+mn-ea"/>
              </a:rPr>
              <a:t>审核</a:t>
            </a:r>
            <a:endParaRPr lang="zh-CN" altLang="zh-CN" sz="2800" dirty="0">
              <a:solidFill>
                <a:srgbClr val="262626"/>
              </a:solidFill>
              <a:latin typeface="微软雅黑" panose="020B0503020204020204" pitchFamily="34" charset="-122"/>
              <a:ea typeface="微软雅黑" panose="020B0503020204020204" pitchFamily="34" charset="-122"/>
              <a:sym typeface="+mn-ea"/>
            </a:endParaRPr>
          </a:p>
          <a:p>
            <a:endParaRPr lang="zh-CN" altLang="en-US" sz="3200" dirty="0">
              <a:solidFill>
                <a:srgbClr val="262626"/>
              </a:solidFill>
              <a:latin typeface="微软雅黑" panose="020B0503020204020204" pitchFamily="34" charset="-122"/>
              <a:ea typeface="微软雅黑" panose="020B0503020204020204" pitchFamily="34" charset="-122"/>
            </a:endParaRPr>
          </a:p>
          <a:p>
            <a:endParaRPr lang="zh-CN" altLang="en-US" sz="3200" dirty="0">
              <a:solidFill>
                <a:srgbClr val="262626"/>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756920" y="961390"/>
            <a:ext cx="7629525" cy="4069080"/>
          </a:xfrm>
          <a:prstGeom prst="rect">
            <a:avLst/>
          </a:prstGeom>
        </p:spPr>
      </p:pic>
    </p:spTree>
  </p:cSld>
  <p:clrMapOvr>
    <a:masterClrMapping/>
  </p:clrMapOvr>
  <p:transition>
    <p:strips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5" name="矩形 4"/>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6" name="文本框 4"/>
          <p:cNvSpPr txBox="1"/>
          <p:nvPr/>
        </p:nvSpPr>
        <p:spPr>
          <a:xfrm>
            <a:off x="1323340" y="257810"/>
            <a:ext cx="6797040" cy="1014730"/>
          </a:xfrm>
          <a:prstGeom prst="rect">
            <a:avLst/>
          </a:prstGeom>
          <a:noFill/>
          <a:ln w="9525">
            <a:noFill/>
          </a:ln>
        </p:spPr>
        <p:txBody>
          <a:bodyPr wrap="square"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sym typeface="+mn-ea"/>
              </a:rPr>
              <a:t>公务接待费</a:t>
            </a:r>
            <a:r>
              <a:rPr lang="zh-CN" altLang="zh-CN" sz="3200" dirty="0" smtClean="0">
                <a:solidFill>
                  <a:srgbClr val="262626"/>
                </a:solidFill>
                <a:latin typeface="微软雅黑" panose="020B0503020204020204" pitchFamily="34" charset="-122"/>
                <a:ea typeface="微软雅黑" panose="020B0503020204020204" pitchFamily="34" charset="-122"/>
                <a:sym typeface="+mn-ea"/>
              </a:rPr>
              <a:t>报销</a:t>
            </a:r>
            <a:r>
              <a:rPr lang="en-US" altLang="zh-CN" sz="3200" dirty="0">
                <a:solidFill>
                  <a:srgbClr val="262626"/>
                </a:solidFill>
                <a:latin typeface="微软雅黑" panose="020B0503020204020204" pitchFamily="34" charset="-122"/>
                <a:ea typeface="微软雅黑" panose="020B0503020204020204" pitchFamily="34" charset="-122"/>
                <a:sym typeface="+mn-ea"/>
              </a:rPr>
              <a:t>-</a:t>
            </a:r>
            <a:r>
              <a:rPr lang="zh-CN" altLang="zh-CN" sz="2800" dirty="0" smtClean="0">
                <a:solidFill>
                  <a:srgbClr val="262626"/>
                </a:solidFill>
                <a:latin typeface="微软雅黑" panose="020B0503020204020204" pitchFamily="34" charset="-122"/>
                <a:ea typeface="微软雅黑" panose="020B0503020204020204" pitchFamily="34" charset="-122"/>
                <a:sym typeface="+mn-ea"/>
              </a:rPr>
              <a:t>申请</a:t>
            </a:r>
            <a:r>
              <a:rPr lang="zh-CN" altLang="en-US" sz="2800" dirty="0" smtClean="0">
                <a:solidFill>
                  <a:srgbClr val="262626"/>
                </a:solidFill>
                <a:latin typeface="微软雅黑" panose="020B0503020204020204" pitchFamily="34" charset="-122"/>
                <a:ea typeface="微软雅黑" panose="020B0503020204020204" pitchFamily="34" charset="-122"/>
                <a:sym typeface="+mn-ea"/>
              </a:rPr>
              <a:t>列表</a:t>
            </a:r>
            <a:endParaRPr lang="zh-CN" altLang="zh-CN" sz="2800" dirty="0">
              <a:solidFill>
                <a:srgbClr val="262626"/>
              </a:solidFill>
              <a:latin typeface="微软雅黑" panose="020B0503020204020204" pitchFamily="34" charset="-122"/>
              <a:ea typeface="微软雅黑" panose="020B0503020204020204" pitchFamily="34" charset="-122"/>
              <a:sym typeface="+mn-ea"/>
            </a:endParaRPr>
          </a:p>
          <a:p>
            <a:endParaRPr lang="zh-CN" altLang="zh-CN" sz="2800" dirty="0">
              <a:solidFill>
                <a:srgbClr val="262626"/>
              </a:solidFill>
              <a:latin typeface="微软雅黑" panose="020B0503020204020204" pitchFamily="34" charset="-122"/>
              <a:ea typeface="微软雅黑" panose="020B0503020204020204" pitchFamily="34" charset="-122"/>
              <a:sym typeface="+mn-ea"/>
            </a:endParaRPr>
          </a:p>
        </p:txBody>
      </p:sp>
      <p:pic>
        <p:nvPicPr>
          <p:cNvPr id="2" name="图片 1"/>
          <p:cNvPicPr>
            <a:picLocks noChangeAspect="1"/>
          </p:cNvPicPr>
          <p:nvPr/>
        </p:nvPicPr>
        <p:blipFill>
          <a:blip r:embed="rId1"/>
          <a:stretch>
            <a:fillRect/>
          </a:stretch>
        </p:blipFill>
        <p:spPr>
          <a:xfrm>
            <a:off x="516255" y="928370"/>
            <a:ext cx="7884058" cy="4177671"/>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340" y="257810"/>
            <a:ext cx="6449695" cy="583565"/>
          </a:xfrm>
          <a:prstGeom prst="rect">
            <a:avLst/>
          </a:prstGeom>
          <a:noFill/>
          <a:ln w="9525">
            <a:noFill/>
          </a:ln>
        </p:spPr>
        <p:txBody>
          <a:bodyPr wrap="square"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sym typeface="+mn-ea"/>
              </a:rPr>
              <a:t>公务接待费</a:t>
            </a:r>
            <a:r>
              <a:rPr lang="zh-CN" altLang="zh-CN" sz="3200" dirty="0" smtClean="0">
                <a:solidFill>
                  <a:srgbClr val="262626"/>
                </a:solidFill>
                <a:latin typeface="微软雅黑" panose="020B0503020204020204" pitchFamily="34" charset="-122"/>
                <a:ea typeface="微软雅黑" panose="020B0503020204020204" pitchFamily="34" charset="-122"/>
                <a:sym typeface="+mn-ea"/>
              </a:rPr>
              <a:t>报销</a:t>
            </a:r>
            <a:r>
              <a:rPr lang="en-US" altLang="zh-CN" sz="3200" dirty="0">
                <a:solidFill>
                  <a:srgbClr val="262626"/>
                </a:solidFill>
                <a:latin typeface="微软雅黑" panose="020B0503020204020204" pitchFamily="34" charset="-122"/>
                <a:ea typeface="微软雅黑" panose="020B0503020204020204" pitchFamily="34" charset="-122"/>
                <a:sym typeface="+mn-ea"/>
              </a:rPr>
              <a:t>-</a:t>
            </a:r>
            <a:r>
              <a:rPr lang="zh-CN" altLang="zh-CN" sz="2800" dirty="0" smtClean="0">
                <a:solidFill>
                  <a:srgbClr val="262626"/>
                </a:solidFill>
                <a:latin typeface="微软雅黑" panose="020B0503020204020204" pitchFamily="34" charset="-122"/>
                <a:ea typeface="微软雅黑" panose="020B0503020204020204" pitchFamily="34" charset="-122"/>
                <a:sym typeface="+mn-ea"/>
              </a:rPr>
              <a:t>申请</a:t>
            </a:r>
            <a:endParaRPr lang="zh-CN" altLang="zh-CN" sz="2800" dirty="0" smtClean="0">
              <a:solidFill>
                <a:srgbClr val="262626"/>
              </a:solidFill>
              <a:latin typeface="微软雅黑" panose="020B0503020204020204" pitchFamily="34" charset="-122"/>
              <a:ea typeface="微软雅黑" panose="020B0503020204020204" pitchFamily="34" charset="-122"/>
              <a:sym typeface="+mn-ea"/>
            </a:endParaRPr>
          </a:p>
        </p:txBody>
      </p:sp>
      <p:pic>
        <p:nvPicPr>
          <p:cNvPr id="5" name="图片 4"/>
          <p:cNvPicPr>
            <a:picLocks noChangeAspect="1"/>
          </p:cNvPicPr>
          <p:nvPr/>
        </p:nvPicPr>
        <p:blipFill>
          <a:blip r:embed="rId1"/>
          <a:stretch>
            <a:fillRect/>
          </a:stretch>
        </p:blipFill>
        <p:spPr>
          <a:xfrm>
            <a:off x="499110" y="1013460"/>
            <a:ext cx="7884058" cy="4038105"/>
          </a:xfrm>
          <a:prstGeom prst="rect">
            <a:avLst/>
          </a:prstGeom>
        </p:spPr>
      </p:pic>
    </p:spTree>
  </p:cSld>
  <p:clrMapOvr>
    <a:masterClrMapping/>
  </p:clrMapOvr>
  <p:transition>
    <p:strips dir="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340" y="257810"/>
            <a:ext cx="7402830" cy="583565"/>
          </a:xfrm>
          <a:prstGeom prst="rect">
            <a:avLst/>
          </a:prstGeom>
          <a:noFill/>
          <a:ln w="9525">
            <a:noFill/>
          </a:ln>
        </p:spPr>
        <p:txBody>
          <a:bodyPr wrap="square"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sym typeface="+mn-ea"/>
              </a:rPr>
              <a:t>公务接待费</a:t>
            </a:r>
            <a:r>
              <a:rPr lang="zh-CN" altLang="zh-CN" sz="3200" dirty="0" smtClean="0">
                <a:solidFill>
                  <a:srgbClr val="262626"/>
                </a:solidFill>
                <a:latin typeface="微软雅黑" panose="020B0503020204020204" pitchFamily="34" charset="-122"/>
                <a:ea typeface="微软雅黑" panose="020B0503020204020204" pitchFamily="34" charset="-122"/>
                <a:sym typeface="+mn-ea"/>
              </a:rPr>
              <a:t>报销</a:t>
            </a:r>
            <a:r>
              <a:rPr lang="en-US" altLang="zh-CN" sz="3200" dirty="0">
                <a:solidFill>
                  <a:srgbClr val="262626"/>
                </a:solidFill>
                <a:latin typeface="微软雅黑" panose="020B0503020204020204" pitchFamily="34" charset="-122"/>
                <a:ea typeface="微软雅黑" panose="020B0503020204020204" pitchFamily="34" charset="-122"/>
                <a:sym typeface="+mn-ea"/>
              </a:rPr>
              <a:t>-</a:t>
            </a:r>
            <a:r>
              <a:rPr lang="zh-CN" altLang="zh-CN" sz="2800" dirty="0" smtClean="0">
                <a:solidFill>
                  <a:srgbClr val="262626"/>
                </a:solidFill>
                <a:latin typeface="微软雅黑" panose="020B0503020204020204" pitchFamily="34" charset="-122"/>
                <a:ea typeface="微软雅黑" panose="020B0503020204020204" pitchFamily="34" charset="-122"/>
                <a:sym typeface="+mn-ea"/>
              </a:rPr>
              <a:t>申请</a:t>
            </a:r>
            <a:endParaRPr lang="zh-CN" altLang="zh-CN" sz="2800" dirty="0" smtClean="0">
              <a:solidFill>
                <a:srgbClr val="262626"/>
              </a:solidFill>
              <a:latin typeface="微软雅黑" panose="020B0503020204020204" pitchFamily="34" charset="-122"/>
              <a:ea typeface="微软雅黑" panose="020B0503020204020204" pitchFamily="34" charset="-122"/>
              <a:sym typeface="+mn-ea"/>
            </a:endParaRPr>
          </a:p>
        </p:txBody>
      </p:sp>
      <p:pic>
        <p:nvPicPr>
          <p:cNvPr id="5" name="图片 4"/>
          <p:cNvPicPr>
            <a:picLocks noChangeAspect="1"/>
          </p:cNvPicPr>
          <p:nvPr/>
        </p:nvPicPr>
        <p:blipFill>
          <a:blip r:embed="rId1"/>
          <a:stretch>
            <a:fillRect/>
          </a:stretch>
        </p:blipFill>
        <p:spPr>
          <a:xfrm>
            <a:off x="297180" y="1031875"/>
            <a:ext cx="8084820" cy="3935730"/>
          </a:xfrm>
          <a:prstGeom prst="rect">
            <a:avLst/>
          </a:prstGeom>
        </p:spPr>
      </p:pic>
    </p:spTree>
  </p:cSld>
  <p:clrMapOvr>
    <a:masterClrMapping/>
  </p:clrMapOvr>
  <p:transition>
    <p:strips dir="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340" y="257810"/>
            <a:ext cx="6234430" cy="583565"/>
          </a:xfrm>
          <a:prstGeom prst="rect">
            <a:avLst/>
          </a:prstGeom>
          <a:noFill/>
          <a:ln w="9525">
            <a:noFill/>
          </a:ln>
        </p:spPr>
        <p:txBody>
          <a:bodyPr wrap="square"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sym typeface="+mn-ea"/>
              </a:rPr>
              <a:t>公务接待费</a:t>
            </a:r>
            <a:r>
              <a:rPr lang="zh-CN" altLang="zh-CN" sz="3200" dirty="0" smtClean="0">
                <a:solidFill>
                  <a:srgbClr val="262626"/>
                </a:solidFill>
                <a:latin typeface="微软雅黑" panose="020B0503020204020204" pitchFamily="34" charset="-122"/>
                <a:ea typeface="微软雅黑" panose="020B0503020204020204" pitchFamily="34" charset="-122"/>
                <a:sym typeface="+mn-ea"/>
              </a:rPr>
              <a:t>报销</a:t>
            </a:r>
            <a:r>
              <a:rPr lang="en-US" altLang="zh-CN" sz="3200" dirty="0">
                <a:solidFill>
                  <a:srgbClr val="262626"/>
                </a:solidFill>
                <a:latin typeface="微软雅黑" panose="020B0503020204020204" pitchFamily="34" charset="-122"/>
                <a:ea typeface="微软雅黑" panose="020B0503020204020204" pitchFamily="34" charset="-122"/>
                <a:sym typeface="+mn-ea"/>
              </a:rPr>
              <a:t>-</a:t>
            </a:r>
            <a:r>
              <a:rPr lang="zh-CN" altLang="zh-CN" sz="2800" dirty="0" smtClean="0">
                <a:solidFill>
                  <a:srgbClr val="262626"/>
                </a:solidFill>
                <a:latin typeface="微软雅黑" panose="020B0503020204020204" pitchFamily="34" charset="-122"/>
                <a:ea typeface="微软雅黑" panose="020B0503020204020204" pitchFamily="34" charset="-122"/>
                <a:sym typeface="+mn-ea"/>
              </a:rPr>
              <a:t>申请</a:t>
            </a:r>
            <a:endParaRPr lang="zh-CN" altLang="zh-CN" sz="2800" dirty="0" smtClean="0">
              <a:solidFill>
                <a:srgbClr val="262626"/>
              </a:solidFill>
              <a:latin typeface="微软雅黑" panose="020B0503020204020204" pitchFamily="34" charset="-122"/>
              <a:ea typeface="微软雅黑" panose="020B0503020204020204" pitchFamily="34" charset="-122"/>
              <a:sym typeface="+mn-ea"/>
            </a:endParaRPr>
          </a:p>
        </p:txBody>
      </p:sp>
      <p:pic>
        <p:nvPicPr>
          <p:cNvPr id="5" name="图片 4"/>
          <p:cNvPicPr>
            <a:picLocks noChangeAspect="1"/>
          </p:cNvPicPr>
          <p:nvPr/>
        </p:nvPicPr>
        <p:blipFill>
          <a:blip r:embed="rId1"/>
          <a:stretch>
            <a:fillRect/>
          </a:stretch>
        </p:blipFill>
        <p:spPr>
          <a:xfrm>
            <a:off x="287020" y="1003300"/>
            <a:ext cx="8218170" cy="3829050"/>
          </a:xfrm>
          <a:prstGeom prst="rect">
            <a:avLst/>
          </a:prstGeom>
        </p:spPr>
      </p:pic>
    </p:spTree>
  </p:cSld>
  <p:clrMapOvr>
    <a:masterClrMapping/>
  </p:clrMapOvr>
  <p:transition>
    <p:strips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610870" y="427355"/>
            <a:ext cx="1510665" cy="496570"/>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b="1" dirty="0" smtClean="0">
                <a:solidFill>
                  <a:schemeClr val="accent1"/>
                </a:solidFill>
                <a:latin typeface="微软雅黑" panose="020B0503020204020204" pitchFamily="34" charset="-122"/>
                <a:ea typeface="微软雅黑" panose="020B0503020204020204" pitchFamily="34" charset="-122"/>
              </a:rPr>
              <a:t>目录</a:t>
            </a:r>
            <a:endParaRPr lang="en-GB" sz="1800" b="1" dirty="0">
              <a:solidFill>
                <a:schemeClr val="accent1"/>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738572" y="1059582"/>
            <a:ext cx="7649852"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2464213" y="1851670"/>
            <a:ext cx="894259" cy="489631"/>
            <a:chOff x="2215144" y="927951"/>
            <a:chExt cx="1244730" cy="897673"/>
          </a:xfrm>
        </p:grpSpPr>
        <p:sp>
          <p:nvSpPr>
            <p:cNvPr id="46" name="平行四边形 45"/>
            <p:cNvSpPr/>
            <p:nvPr/>
          </p:nvSpPr>
          <p:spPr>
            <a:xfrm>
              <a:off x="2215144" y="982844"/>
              <a:ext cx="1120898" cy="842780"/>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47" name="文本框 9"/>
            <p:cNvSpPr txBox="1"/>
            <p:nvPr/>
          </p:nvSpPr>
          <p:spPr>
            <a:xfrm>
              <a:off x="2393075" y="927951"/>
              <a:ext cx="1066799" cy="816504"/>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grpSp>
      <p:grpSp>
        <p:nvGrpSpPr>
          <p:cNvPr id="48" name="组合 47"/>
          <p:cNvGrpSpPr/>
          <p:nvPr/>
        </p:nvGrpSpPr>
        <p:grpSpPr>
          <a:xfrm>
            <a:off x="2464213" y="2543866"/>
            <a:ext cx="894259" cy="503555"/>
            <a:chOff x="2215144" y="1952311"/>
            <a:chExt cx="1244730" cy="924318"/>
          </a:xfrm>
        </p:grpSpPr>
        <p:sp>
          <p:nvSpPr>
            <p:cNvPr id="49" name="平行四边形 48"/>
            <p:cNvSpPr/>
            <p:nvPr/>
          </p:nvSpPr>
          <p:spPr>
            <a:xfrm>
              <a:off x="2215144" y="2033848"/>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0" name="文本框 10"/>
            <p:cNvSpPr txBox="1"/>
            <p:nvPr/>
          </p:nvSpPr>
          <p:spPr>
            <a:xfrm>
              <a:off x="2393075" y="1952311"/>
              <a:ext cx="1066799" cy="816508"/>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grpSp>
      <p:grpSp>
        <p:nvGrpSpPr>
          <p:cNvPr id="60" name="组合 59"/>
          <p:cNvGrpSpPr/>
          <p:nvPr/>
        </p:nvGrpSpPr>
        <p:grpSpPr>
          <a:xfrm>
            <a:off x="3189630" y="1880856"/>
            <a:ext cx="2777130" cy="459690"/>
            <a:chOff x="4315150" y="953426"/>
            <a:chExt cx="3857250" cy="540057"/>
          </a:xfrm>
        </p:grpSpPr>
        <p:sp>
          <p:nvSpPr>
            <p:cNvPr id="61" name="矩形 60"/>
            <p:cNvSpPr/>
            <p:nvPr/>
          </p:nvSpPr>
          <p:spPr>
            <a:xfrm>
              <a:off x="4841197" y="1036090"/>
              <a:ext cx="2395100" cy="405833"/>
            </a:xfrm>
            <a:prstGeom prst="rect">
              <a:avLst/>
            </a:prstGeom>
            <a:ln w="15875">
              <a:noFill/>
            </a:ln>
          </p:spPr>
          <p:txBody>
            <a:bodyPr wrap="square" lIns="68580" tIns="34290" rIns="68580" bIns="34290">
              <a:spAutoFit/>
            </a:bodyPr>
            <a:lstStyle/>
            <a:p>
              <a:r>
                <a:rPr lang="zh-CN" altLang="en-GB" b="1" dirty="0">
                  <a:solidFill>
                    <a:schemeClr val="tx1">
                      <a:lumMod val="75000"/>
                      <a:lumOff val="25000"/>
                    </a:schemeClr>
                  </a:solidFill>
                  <a:latin typeface="微软雅黑" panose="020B0503020204020204" pitchFamily="34" charset="-122"/>
                  <a:ea typeface="微软雅黑" panose="020B0503020204020204" pitchFamily="34" charset="-122"/>
                </a:rPr>
                <a:t>系统登录</a:t>
              </a:r>
              <a:endParaRPr lang="zh-CN" altLang="en-GB"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63" name="组合 62"/>
          <p:cNvGrpSpPr/>
          <p:nvPr/>
        </p:nvGrpSpPr>
        <p:grpSpPr>
          <a:xfrm>
            <a:off x="3153626" y="2593911"/>
            <a:ext cx="2849138" cy="459105"/>
            <a:chOff x="4315150" y="1647579"/>
            <a:chExt cx="3857250" cy="540057"/>
          </a:xfrm>
        </p:grpSpPr>
        <p:sp>
          <p:nvSpPr>
            <p:cNvPr id="64" name="矩形 63"/>
            <p:cNvSpPr/>
            <p:nvPr/>
          </p:nvSpPr>
          <p:spPr>
            <a:xfrm>
              <a:off x="4841196" y="1730243"/>
              <a:ext cx="2827147" cy="406350"/>
            </a:xfrm>
            <a:prstGeom prst="rect">
              <a:avLst/>
            </a:prstGeom>
            <a:ln w="15875">
              <a:noFill/>
            </a:ln>
          </p:spPr>
          <p:txBody>
            <a:bodyPr wrap="square" lIns="68580" tIns="34290" rIns="68580" bIns="3429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科研类</a:t>
              </a:r>
              <a:r>
                <a:rPr lang="zh-CN" altLang="en-GB" b="1" dirty="0" smtClean="0">
                  <a:solidFill>
                    <a:schemeClr val="tx1">
                      <a:lumMod val="75000"/>
                      <a:lumOff val="25000"/>
                    </a:schemeClr>
                  </a:solidFill>
                  <a:latin typeface="微软雅黑" panose="020B0503020204020204" pitchFamily="34" charset="-122"/>
                  <a:ea typeface="微软雅黑" panose="020B0503020204020204" pitchFamily="34" charset="-122"/>
                </a:rPr>
                <a:t>报销</a:t>
              </a:r>
              <a:endParaRPr lang="zh-CN" altLang="en-GB"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34" name="组合 33"/>
          <p:cNvGrpSpPr/>
          <p:nvPr/>
        </p:nvGrpSpPr>
        <p:grpSpPr>
          <a:xfrm>
            <a:off x="7956376" y="490833"/>
            <a:ext cx="432048" cy="432834"/>
            <a:chOff x="6084168" y="1274820"/>
            <a:chExt cx="432048" cy="432834"/>
          </a:xfrm>
        </p:grpSpPr>
        <p:sp>
          <p:nvSpPr>
            <p:cNvPr id="35"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6"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37" name="组合 36"/>
          <p:cNvGrpSpPr/>
          <p:nvPr/>
        </p:nvGrpSpPr>
        <p:grpSpPr>
          <a:xfrm>
            <a:off x="6660232" y="491226"/>
            <a:ext cx="432048" cy="432048"/>
            <a:chOff x="4788024" y="1275213"/>
            <a:chExt cx="432048" cy="432048"/>
          </a:xfrm>
        </p:grpSpPr>
        <p:sp>
          <p:nvSpPr>
            <p:cNvPr id="38"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39"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40" name="组合 39"/>
          <p:cNvGrpSpPr/>
          <p:nvPr/>
        </p:nvGrpSpPr>
        <p:grpSpPr>
          <a:xfrm>
            <a:off x="7308304" y="490833"/>
            <a:ext cx="432833" cy="432834"/>
            <a:chOff x="5436096" y="1274820"/>
            <a:chExt cx="432833" cy="432834"/>
          </a:xfrm>
        </p:grpSpPr>
        <p:sp>
          <p:nvSpPr>
            <p:cNvPr id="41"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42"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44" name="组合 43"/>
          <p:cNvGrpSpPr/>
          <p:nvPr/>
        </p:nvGrpSpPr>
        <p:grpSpPr>
          <a:xfrm>
            <a:off x="5364088" y="490833"/>
            <a:ext cx="432833" cy="432834"/>
            <a:chOff x="3491880" y="1274820"/>
            <a:chExt cx="432833" cy="432834"/>
          </a:xfrm>
        </p:grpSpPr>
        <p:sp>
          <p:nvSpPr>
            <p:cNvPr id="75"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76"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77" name="组合 76"/>
          <p:cNvGrpSpPr/>
          <p:nvPr/>
        </p:nvGrpSpPr>
        <p:grpSpPr>
          <a:xfrm>
            <a:off x="6012160" y="490833"/>
            <a:ext cx="432833" cy="432834"/>
            <a:chOff x="4139952" y="1274820"/>
            <a:chExt cx="432833" cy="432834"/>
          </a:xfrm>
        </p:grpSpPr>
        <p:sp>
          <p:nvSpPr>
            <p:cNvPr id="78"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79"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2" name="组合 1"/>
          <p:cNvGrpSpPr/>
          <p:nvPr/>
        </p:nvGrpSpPr>
        <p:grpSpPr>
          <a:xfrm>
            <a:off x="2464213" y="3249986"/>
            <a:ext cx="894259" cy="521335"/>
            <a:chOff x="2215144" y="927951"/>
            <a:chExt cx="1244730" cy="956962"/>
          </a:xfrm>
        </p:grpSpPr>
        <p:sp>
          <p:nvSpPr>
            <p:cNvPr id="3" name="平行四边形 2"/>
            <p:cNvSpPr/>
            <p:nvPr/>
          </p:nvSpPr>
          <p:spPr>
            <a:xfrm>
              <a:off x="2215144" y="982844"/>
              <a:ext cx="1120898" cy="842780"/>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4" name="文本框 9"/>
            <p:cNvSpPr txBox="1"/>
            <p:nvPr/>
          </p:nvSpPr>
          <p:spPr>
            <a:xfrm>
              <a:off x="2393075" y="927951"/>
              <a:ext cx="1066799" cy="956962"/>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a:t>
              </a:r>
              <a:r>
                <a:rPr lang="en-US" sz="2800" dirty="0" smtClean="0">
                  <a:solidFill>
                    <a:schemeClr val="bg1"/>
                  </a:solidFill>
                  <a:latin typeface="Impact" panose="020B0806030902050204" pitchFamily="34" charset="0"/>
                </a:rPr>
                <a:t>3</a:t>
              </a:r>
              <a:endParaRPr lang="en-US" sz="2800" dirty="0">
                <a:solidFill>
                  <a:schemeClr val="bg1"/>
                </a:solidFill>
                <a:latin typeface="Impact" panose="020B0806030902050204" pitchFamily="34" charset="0"/>
              </a:endParaRPr>
            </a:p>
          </p:txBody>
        </p:sp>
      </p:grpSp>
      <p:grpSp>
        <p:nvGrpSpPr>
          <p:cNvPr id="8" name="组合 7"/>
          <p:cNvGrpSpPr/>
          <p:nvPr/>
        </p:nvGrpSpPr>
        <p:grpSpPr>
          <a:xfrm>
            <a:off x="3189630" y="3306381"/>
            <a:ext cx="2777130" cy="459105"/>
            <a:chOff x="4315150" y="953426"/>
            <a:chExt cx="3857250" cy="540057"/>
          </a:xfrm>
        </p:grpSpPr>
        <p:sp>
          <p:nvSpPr>
            <p:cNvPr id="9" name="矩形 8"/>
            <p:cNvSpPr/>
            <p:nvPr/>
          </p:nvSpPr>
          <p:spPr>
            <a:xfrm>
              <a:off x="4841198" y="1036090"/>
              <a:ext cx="2395100" cy="406350"/>
            </a:xfrm>
            <a:prstGeom prst="rect">
              <a:avLst/>
            </a:prstGeom>
            <a:ln w="15875">
              <a:noFill/>
            </a:ln>
          </p:spPr>
          <p:txBody>
            <a:bodyPr wrap="square" lIns="68580" tIns="34290" rIns="68580" bIns="34290">
              <a:spAutoFit/>
            </a:bodyPr>
            <a:lstStyle/>
            <a:p>
              <a:r>
                <a:rPr lang="zh-CN" altLang="en-GB" b="1" dirty="0" smtClean="0">
                  <a:solidFill>
                    <a:schemeClr val="tx1">
                      <a:lumMod val="75000"/>
                      <a:lumOff val="25000"/>
                    </a:schemeClr>
                  </a:solidFill>
                  <a:latin typeface="微软雅黑" panose="020B0503020204020204" pitchFamily="34" charset="-122"/>
                  <a:ea typeface="微软雅黑" panose="020B0503020204020204" pitchFamily="34" charset="-122"/>
                </a:rPr>
                <a:t>非科研类报销</a:t>
              </a:r>
              <a:endParaRPr lang="zh-CN" altLang="en-GB"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平行四边形 9"/>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20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dissolve">
                                      <p:cBhvr>
                                        <p:cTn id="7" dur="500"/>
                                        <p:tgtEl>
                                          <p:spTgt spid="1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500"/>
                                        <p:tgtEl>
                                          <p:spTgt spid="4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p:cTn id="15" dur="500" fill="hold"/>
                                        <p:tgtEl>
                                          <p:spTgt spid="44"/>
                                        </p:tgtEl>
                                        <p:attrNameLst>
                                          <p:attrName>ppt_w</p:attrName>
                                        </p:attrNameLst>
                                      </p:cBhvr>
                                      <p:tavLst>
                                        <p:tav tm="0">
                                          <p:val>
                                            <p:fltVal val="0"/>
                                          </p:val>
                                        </p:tav>
                                        <p:tav tm="100000">
                                          <p:val>
                                            <p:strVal val="#ppt_w"/>
                                          </p:val>
                                        </p:tav>
                                      </p:tavLst>
                                    </p:anim>
                                    <p:anim calcmode="lin" valueType="num">
                                      <p:cBhvr>
                                        <p:cTn id="16" dur="500" fill="hold"/>
                                        <p:tgtEl>
                                          <p:spTgt spid="44"/>
                                        </p:tgtEl>
                                        <p:attrNameLst>
                                          <p:attrName>ppt_h</p:attrName>
                                        </p:attrNameLst>
                                      </p:cBhvr>
                                      <p:tavLst>
                                        <p:tav tm="0">
                                          <p:val>
                                            <p:fltVal val="0"/>
                                          </p:val>
                                        </p:tav>
                                        <p:tav tm="100000">
                                          <p:val>
                                            <p:strVal val="#ppt_h"/>
                                          </p:val>
                                        </p:tav>
                                      </p:tavLst>
                                    </p:anim>
                                    <p:animEffect transition="in" filter="fade">
                                      <p:cBhvr>
                                        <p:cTn id="17" dur="500"/>
                                        <p:tgtEl>
                                          <p:spTgt spid="44"/>
                                        </p:tgtEl>
                                      </p:cBhvr>
                                    </p:animEffect>
                                  </p:childTnLst>
                                </p:cTn>
                              </p:par>
                              <p:par>
                                <p:cTn id="18" presetID="53" presetClass="entr" presetSubtype="16" fill="hold" nodeType="withEffect">
                                  <p:stCondLst>
                                    <p:cond delay="2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40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par>
                                <p:cTn id="28" presetID="53" presetClass="entr" presetSubtype="16" fill="hold" nodeType="withEffect">
                                  <p:stCondLst>
                                    <p:cond delay="600"/>
                                  </p:stCondLst>
                                  <p:childTnLst>
                                    <p:set>
                                      <p:cBhvr>
                                        <p:cTn id="29" dur="1" fill="hold">
                                          <p:stCondLst>
                                            <p:cond delay="0"/>
                                          </p:stCondLst>
                                        </p:cTn>
                                        <p:tgtEl>
                                          <p:spTgt spid="40"/>
                                        </p:tgtEl>
                                        <p:attrNameLst>
                                          <p:attrName>style.visibility</p:attrName>
                                        </p:attrNameLst>
                                      </p:cBhvr>
                                      <p:to>
                                        <p:strVal val="visible"/>
                                      </p:to>
                                    </p:set>
                                    <p:anim calcmode="lin" valueType="num">
                                      <p:cBhvr>
                                        <p:cTn id="30" dur="500" fill="hold"/>
                                        <p:tgtEl>
                                          <p:spTgt spid="40"/>
                                        </p:tgtEl>
                                        <p:attrNameLst>
                                          <p:attrName>ppt_w</p:attrName>
                                        </p:attrNameLst>
                                      </p:cBhvr>
                                      <p:tavLst>
                                        <p:tav tm="0">
                                          <p:val>
                                            <p:fltVal val="0"/>
                                          </p:val>
                                        </p:tav>
                                        <p:tav tm="100000">
                                          <p:val>
                                            <p:strVal val="#ppt_w"/>
                                          </p:val>
                                        </p:tav>
                                      </p:tavLst>
                                    </p:anim>
                                    <p:anim calcmode="lin" valueType="num">
                                      <p:cBhvr>
                                        <p:cTn id="31" dur="500" fill="hold"/>
                                        <p:tgtEl>
                                          <p:spTgt spid="40"/>
                                        </p:tgtEl>
                                        <p:attrNameLst>
                                          <p:attrName>ppt_h</p:attrName>
                                        </p:attrNameLst>
                                      </p:cBhvr>
                                      <p:tavLst>
                                        <p:tav tm="0">
                                          <p:val>
                                            <p:fltVal val="0"/>
                                          </p:val>
                                        </p:tav>
                                        <p:tav tm="100000">
                                          <p:val>
                                            <p:strVal val="#ppt_h"/>
                                          </p:val>
                                        </p:tav>
                                      </p:tavLst>
                                    </p:anim>
                                    <p:animEffect transition="in" filter="fade">
                                      <p:cBhvr>
                                        <p:cTn id="32" dur="500"/>
                                        <p:tgtEl>
                                          <p:spTgt spid="40"/>
                                        </p:tgtEl>
                                      </p:cBhvr>
                                    </p:animEffect>
                                  </p:childTnLst>
                                </p:cTn>
                              </p:par>
                              <p:par>
                                <p:cTn id="33" presetID="53" presetClass="entr" presetSubtype="16" fill="hold" nodeType="withEffect">
                                  <p:stCondLst>
                                    <p:cond delay="80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animEffect transition="in" filter="fade">
                                      <p:cBhvr>
                                        <p:cTn id="37" dur="500"/>
                                        <p:tgtEl>
                                          <p:spTgt spid="34"/>
                                        </p:tgtEl>
                                      </p:cBhvr>
                                    </p:animEffect>
                                  </p:childTnLst>
                                </p:cTn>
                              </p:par>
                            </p:childTnLst>
                          </p:cTn>
                        </p:par>
                        <p:par>
                          <p:cTn id="38" fill="hold">
                            <p:stCondLst>
                              <p:cond delay="1500"/>
                            </p:stCondLst>
                            <p:childTnLst>
                              <p:par>
                                <p:cTn id="39" presetID="2" presetClass="entr" presetSubtype="8" fill="hold" nodeType="after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0-#ppt_w/2"/>
                                          </p:val>
                                        </p:tav>
                                        <p:tav tm="100000">
                                          <p:val>
                                            <p:strVal val="#ppt_x"/>
                                          </p:val>
                                        </p:tav>
                                      </p:tavLst>
                                    </p:anim>
                                    <p:anim calcmode="lin" valueType="num">
                                      <p:cBhvr additive="base">
                                        <p:cTn id="42" dur="500" fill="hold"/>
                                        <p:tgtEl>
                                          <p:spTgt spid="45"/>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500" fill="hold"/>
                                        <p:tgtEl>
                                          <p:spTgt spid="60"/>
                                        </p:tgtEl>
                                        <p:attrNameLst>
                                          <p:attrName>ppt_x</p:attrName>
                                        </p:attrNameLst>
                                      </p:cBhvr>
                                      <p:tavLst>
                                        <p:tav tm="0">
                                          <p:val>
                                            <p:strVal val="1+#ppt_w/2"/>
                                          </p:val>
                                        </p:tav>
                                        <p:tav tm="100000">
                                          <p:val>
                                            <p:strVal val="#ppt_x"/>
                                          </p:val>
                                        </p:tav>
                                      </p:tavLst>
                                    </p:anim>
                                    <p:anim calcmode="lin" valueType="num">
                                      <p:cBhvr additive="base">
                                        <p:cTn id="46" dur="50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2000"/>
                            </p:stCondLst>
                            <p:childTnLst>
                              <p:par>
                                <p:cTn id="48" presetID="2" presetClass="entr" presetSubtype="8" fill="hold" nodeType="after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500" fill="hold"/>
                                        <p:tgtEl>
                                          <p:spTgt spid="48"/>
                                        </p:tgtEl>
                                        <p:attrNameLst>
                                          <p:attrName>ppt_x</p:attrName>
                                        </p:attrNameLst>
                                      </p:cBhvr>
                                      <p:tavLst>
                                        <p:tav tm="0">
                                          <p:val>
                                            <p:strVal val="0-#ppt_w/2"/>
                                          </p:val>
                                        </p:tav>
                                        <p:tav tm="100000">
                                          <p:val>
                                            <p:strVal val="#ppt_x"/>
                                          </p:val>
                                        </p:tav>
                                      </p:tavLst>
                                    </p:anim>
                                    <p:anim calcmode="lin" valueType="num">
                                      <p:cBhvr additive="base">
                                        <p:cTn id="51" dur="500" fill="hold"/>
                                        <p:tgtEl>
                                          <p:spTgt spid="48"/>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63"/>
                                        </p:tgtEl>
                                        <p:attrNameLst>
                                          <p:attrName>style.visibility</p:attrName>
                                        </p:attrNameLst>
                                      </p:cBhvr>
                                      <p:to>
                                        <p:strVal val="visible"/>
                                      </p:to>
                                    </p:set>
                                    <p:anim calcmode="lin" valueType="num">
                                      <p:cBhvr additive="base">
                                        <p:cTn id="54" dur="500" fill="hold"/>
                                        <p:tgtEl>
                                          <p:spTgt spid="63"/>
                                        </p:tgtEl>
                                        <p:attrNameLst>
                                          <p:attrName>ppt_x</p:attrName>
                                        </p:attrNameLst>
                                      </p:cBhvr>
                                      <p:tavLst>
                                        <p:tav tm="0">
                                          <p:val>
                                            <p:strVal val="1+#ppt_w/2"/>
                                          </p:val>
                                        </p:tav>
                                        <p:tav tm="100000">
                                          <p:val>
                                            <p:strVal val="#ppt_x"/>
                                          </p:val>
                                        </p:tav>
                                      </p:tavLst>
                                    </p:anim>
                                    <p:anim calcmode="lin" valueType="num">
                                      <p:cBhvr additive="base">
                                        <p:cTn id="55" dur="500" fill="hold"/>
                                        <p:tgtEl>
                                          <p:spTgt spid="63"/>
                                        </p:tgtEl>
                                        <p:attrNameLst>
                                          <p:attrName>ppt_y</p:attrName>
                                        </p:attrNameLst>
                                      </p:cBhvr>
                                      <p:tavLst>
                                        <p:tav tm="0">
                                          <p:val>
                                            <p:strVal val="#ppt_y"/>
                                          </p:val>
                                        </p:tav>
                                        <p:tav tm="100000">
                                          <p:val>
                                            <p:strVal val="#ppt_y"/>
                                          </p:val>
                                        </p:tav>
                                      </p:tavLst>
                                    </p:anim>
                                  </p:childTnLst>
                                </p:cTn>
                              </p:par>
                            </p:childTnLst>
                          </p:cTn>
                        </p:par>
                        <p:par>
                          <p:cTn id="56" fill="hold">
                            <p:stCondLst>
                              <p:cond delay="2500"/>
                            </p:stCondLst>
                            <p:childTnLst>
                              <p:par>
                                <p:cTn id="57" presetID="2" presetClass="entr" presetSubtype="8" fill="hold" nodeType="afterEffect">
                                  <p:stCondLst>
                                    <p:cond delay="0"/>
                                  </p:stCondLst>
                                  <p:childTnLst>
                                    <p:set>
                                      <p:cBhvr>
                                        <p:cTn id="58" dur="1" fill="hold">
                                          <p:stCondLst>
                                            <p:cond delay="0"/>
                                          </p:stCondLst>
                                        </p:cTn>
                                        <p:tgtEl>
                                          <p:spTgt spid="2"/>
                                        </p:tgtEl>
                                        <p:attrNameLst>
                                          <p:attrName>style.visibility</p:attrName>
                                        </p:attrNameLst>
                                      </p:cBhvr>
                                      <p:to>
                                        <p:strVal val="visible"/>
                                      </p:to>
                                    </p:set>
                                    <p:anim calcmode="lin" valueType="num">
                                      <p:cBhvr additive="base">
                                        <p:cTn id="59" dur="500" fill="hold"/>
                                        <p:tgtEl>
                                          <p:spTgt spid="2"/>
                                        </p:tgtEl>
                                        <p:attrNameLst>
                                          <p:attrName>ppt_x</p:attrName>
                                        </p:attrNameLst>
                                      </p:cBhvr>
                                      <p:tavLst>
                                        <p:tav tm="0">
                                          <p:val>
                                            <p:strVal val="0-#ppt_w/2"/>
                                          </p:val>
                                        </p:tav>
                                        <p:tav tm="100000">
                                          <p:val>
                                            <p:strVal val="#ppt_x"/>
                                          </p:val>
                                        </p:tav>
                                      </p:tavLst>
                                    </p:anim>
                                    <p:anim calcmode="lin" valueType="num">
                                      <p:cBhvr additive="base">
                                        <p:cTn id="60" dur="500" fill="hold"/>
                                        <p:tgtEl>
                                          <p:spTgt spid="2"/>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8"/>
                                        </p:tgtEl>
                                        <p:attrNameLst>
                                          <p:attrName>style.visibility</p:attrName>
                                        </p:attrNameLst>
                                      </p:cBhvr>
                                      <p:to>
                                        <p:strVal val="visible"/>
                                      </p:to>
                                    </p:set>
                                    <p:anim calcmode="lin" valueType="num">
                                      <p:cBhvr additive="base">
                                        <p:cTn id="63" dur="500" fill="hold"/>
                                        <p:tgtEl>
                                          <p:spTgt spid="8"/>
                                        </p:tgtEl>
                                        <p:attrNameLst>
                                          <p:attrName>ppt_x</p:attrName>
                                        </p:attrNameLst>
                                      </p:cBhvr>
                                      <p:tavLst>
                                        <p:tav tm="0">
                                          <p:val>
                                            <p:strVal val="1+#ppt_w/2"/>
                                          </p:val>
                                        </p:tav>
                                        <p:tav tm="100000">
                                          <p:val>
                                            <p:strVal val="#ppt_x"/>
                                          </p:val>
                                        </p:tav>
                                      </p:tavLst>
                                    </p:anim>
                                    <p:anim calcmode="lin" valueType="num">
                                      <p:cBhvr additive="base">
                                        <p:cTn id="6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340" y="257810"/>
            <a:ext cx="6234430" cy="583565"/>
          </a:xfrm>
          <a:prstGeom prst="rect">
            <a:avLst/>
          </a:prstGeom>
          <a:noFill/>
          <a:ln w="9525">
            <a:noFill/>
          </a:ln>
        </p:spPr>
        <p:txBody>
          <a:bodyPr wrap="square"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sym typeface="+mn-ea"/>
              </a:rPr>
              <a:t>公务接待费</a:t>
            </a:r>
            <a:r>
              <a:rPr lang="zh-CN" altLang="zh-CN" sz="3200" dirty="0" smtClean="0">
                <a:solidFill>
                  <a:srgbClr val="262626"/>
                </a:solidFill>
                <a:latin typeface="微软雅黑" panose="020B0503020204020204" pitchFamily="34" charset="-122"/>
                <a:ea typeface="微软雅黑" panose="020B0503020204020204" pitchFamily="34" charset="-122"/>
                <a:sym typeface="+mn-ea"/>
              </a:rPr>
              <a:t>报销</a:t>
            </a:r>
            <a:r>
              <a:rPr lang="en-US" altLang="zh-CN" sz="3200" dirty="0">
                <a:solidFill>
                  <a:srgbClr val="262626"/>
                </a:solidFill>
                <a:latin typeface="微软雅黑" panose="020B0503020204020204" pitchFamily="34" charset="-122"/>
                <a:ea typeface="微软雅黑" panose="020B0503020204020204" pitchFamily="34" charset="-122"/>
                <a:sym typeface="+mn-ea"/>
              </a:rPr>
              <a:t>-</a:t>
            </a:r>
            <a:r>
              <a:rPr lang="zh-CN" altLang="zh-CN" sz="2800" dirty="0" smtClean="0">
                <a:solidFill>
                  <a:srgbClr val="262626"/>
                </a:solidFill>
                <a:latin typeface="微软雅黑" panose="020B0503020204020204" pitchFamily="34" charset="-122"/>
                <a:ea typeface="微软雅黑" panose="020B0503020204020204" pitchFamily="34" charset="-122"/>
                <a:sym typeface="+mn-ea"/>
              </a:rPr>
              <a:t>审核</a:t>
            </a:r>
            <a:endParaRPr lang="zh-CN" altLang="zh-CN" sz="2800" dirty="0" smtClean="0">
              <a:solidFill>
                <a:srgbClr val="262626"/>
              </a:solidFill>
              <a:latin typeface="微软雅黑" panose="020B0503020204020204" pitchFamily="34" charset="-122"/>
              <a:ea typeface="微软雅黑" panose="020B0503020204020204" pitchFamily="34" charset="-122"/>
              <a:sym typeface="+mn-ea"/>
            </a:endParaRPr>
          </a:p>
        </p:txBody>
      </p:sp>
      <p:pic>
        <p:nvPicPr>
          <p:cNvPr id="5" name="图片 4"/>
          <p:cNvPicPr>
            <a:picLocks noChangeAspect="1"/>
          </p:cNvPicPr>
          <p:nvPr/>
        </p:nvPicPr>
        <p:blipFill>
          <a:blip r:embed="rId1"/>
          <a:stretch>
            <a:fillRect/>
          </a:stretch>
        </p:blipFill>
        <p:spPr>
          <a:xfrm>
            <a:off x="467995" y="1050290"/>
            <a:ext cx="7698740" cy="3877945"/>
          </a:xfrm>
          <a:prstGeom prst="rect">
            <a:avLst/>
          </a:prstGeom>
        </p:spPr>
      </p:pic>
    </p:spTree>
  </p:cSld>
  <p:clrMapOvr>
    <a:masterClrMapping/>
  </p:clrMapOvr>
  <p:transition>
    <p:strips dir="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10"/>
          <p:cNvSpPr>
            <a:spLocks noChangeAspect="1"/>
          </p:cNvSpPr>
          <p:nvPr/>
        </p:nvSpPr>
        <p:spPr>
          <a:xfrm>
            <a:off x="3100331" y="880116"/>
            <a:ext cx="1404708" cy="1230051"/>
          </a:xfrm>
          <a:prstGeom prst="hexagon">
            <a:avLst/>
          </a:pr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317500" dir="8100000" sx="104000" sy="104000" algn="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25" name="矩形 10"/>
          <p:cNvSpPr>
            <a:spLocks noChangeAspect="1"/>
          </p:cNvSpPr>
          <p:nvPr/>
        </p:nvSpPr>
        <p:spPr>
          <a:xfrm>
            <a:off x="3496927" y="2177204"/>
            <a:ext cx="717248" cy="628068"/>
          </a:xfrm>
          <a:prstGeom prst="hexagon">
            <a:avLst/>
          </a:prstGeom>
          <a:gradFill>
            <a:gsLst>
              <a:gs pos="100000">
                <a:srgbClr val="00B0F0"/>
              </a:gs>
              <a:gs pos="0">
                <a:schemeClr val="accent1"/>
              </a:gs>
            </a:gsLst>
            <a:lin ang="8100000" scaled="0"/>
          </a:gradFill>
          <a:ln w="15875">
            <a:gradFill>
              <a:gsLst>
                <a:gs pos="100000">
                  <a:schemeClr val="bg1">
                    <a:lumMod val="85000"/>
                  </a:schemeClr>
                </a:gs>
                <a:gs pos="0">
                  <a:schemeClr val="bg1"/>
                </a:gs>
              </a:gsLst>
              <a:lin ang="8100000" scaled="0"/>
            </a:gradFill>
          </a:ln>
          <a:effectLst>
            <a:outerShdw blurRad="444500" dist="254000" dir="8100000" sx="104000" sy="104000" algn="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26" name="矩形 10"/>
          <p:cNvSpPr>
            <a:spLocks noChangeAspect="1"/>
          </p:cNvSpPr>
          <p:nvPr/>
        </p:nvSpPr>
        <p:spPr>
          <a:xfrm>
            <a:off x="2622797" y="3487057"/>
            <a:ext cx="730114" cy="639334"/>
          </a:xfrm>
          <a:prstGeom prst="hexagon">
            <a:avLst/>
          </a:prstGeom>
          <a:blipFill dpi="0" rotWithShape="1">
            <a:blip r:embed="rId1" cstate="print">
              <a:extLst>
                <a:ext uri="{28A0092B-C50C-407E-A947-70E740481C1C}">
                  <a14:useLocalDpi xmlns:a14="http://schemas.microsoft.com/office/drawing/2010/main" val="0"/>
                </a:ext>
              </a:extLst>
            </a:blip>
            <a:srcRect/>
            <a:stretch>
              <a:fillRect/>
            </a:stretch>
          </a:blipFill>
          <a:ln w="15875">
            <a:gradFill>
              <a:gsLst>
                <a:gs pos="100000">
                  <a:schemeClr val="bg1">
                    <a:lumMod val="85000"/>
                  </a:schemeClr>
                </a:gs>
                <a:gs pos="0">
                  <a:schemeClr val="bg1"/>
                </a:gs>
              </a:gsLst>
              <a:lin ang="8100000" scaled="0"/>
            </a:gradFill>
          </a:ln>
          <a:effectLst>
            <a:outerShdw blurRad="444500" dist="317500" dir="8100000" sx="104000" sy="104000" algn="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39" name="矩形 10"/>
          <p:cNvSpPr>
            <a:spLocks noChangeAspect="1"/>
          </p:cNvSpPr>
          <p:nvPr/>
        </p:nvSpPr>
        <p:spPr>
          <a:xfrm>
            <a:off x="984174" y="2552481"/>
            <a:ext cx="1753274" cy="1535276"/>
          </a:xfrm>
          <a:prstGeom prst="hexagon">
            <a:avLst/>
          </a:pr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254000" dir="8100000" sx="104000" sy="104000" algn="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40" name="矩形 10"/>
          <p:cNvSpPr>
            <a:spLocks noChangeAspect="1"/>
          </p:cNvSpPr>
          <p:nvPr/>
        </p:nvSpPr>
        <p:spPr>
          <a:xfrm>
            <a:off x="1417261" y="1273401"/>
            <a:ext cx="746995" cy="654116"/>
          </a:xfrm>
          <a:prstGeom prst="hexagon">
            <a:avLst/>
          </a:prstGeom>
          <a:gradFill>
            <a:gsLst>
              <a:gs pos="100000">
                <a:srgbClr val="00B0F0"/>
              </a:gs>
              <a:gs pos="0">
                <a:schemeClr val="accent1"/>
              </a:gs>
            </a:gsLst>
            <a:lin ang="8100000" scaled="0"/>
          </a:gradFill>
          <a:ln w="15875">
            <a:gradFill>
              <a:gsLst>
                <a:gs pos="100000">
                  <a:schemeClr val="bg1">
                    <a:lumMod val="85000"/>
                  </a:schemeClr>
                </a:gs>
                <a:gs pos="0">
                  <a:schemeClr val="bg1"/>
                </a:gs>
              </a:gsLst>
              <a:lin ang="8100000" scaled="0"/>
            </a:gradFill>
          </a:ln>
          <a:effectLst>
            <a:outerShdw blurRad="444500" dist="254000" dir="8100000" sx="104000" sy="104000" algn="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41" name="矩形 10"/>
          <p:cNvSpPr>
            <a:spLocks noChangeAspect="1"/>
          </p:cNvSpPr>
          <p:nvPr/>
        </p:nvSpPr>
        <p:spPr>
          <a:xfrm>
            <a:off x="826066" y="3534527"/>
            <a:ext cx="956331" cy="837423"/>
          </a:xfrm>
          <a:prstGeom prst="hexagon">
            <a:avLst/>
          </a:prstGeom>
          <a:gradFill>
            <a:gsLst>
              <a:gs pos="100000">
                <a:srgbClr val="00B0F0"/>
              </a:gs>
              <a:gs pos="0">
                <a:schemeClr val="accent1"/>
              </a:gs>
            </a:gsLst>
            <a:lin ang="8100000" scaled="0"/>
          </a:gradFill>
          <a:ln w="15875">
            <a:gradFill>
              <a:gsLst>
                <a:gs pos="100000">
                  <a:schemeClr val="bg1">
                    <a:lumMod val="85000"/>
                  </a:schemeClr>
                </a:gs>
                <a:gs pos="0">
                  <a:schemeClr val="bg1"/>
                </a:gs>
              </a:gsLst>
              <a:lin ang="8100000" scaled="0"/>
            </a:gradFill>
          </a:ln>
          <a:effectLst>
            <a:outerShdw blurRad="444500" dist="317500" dir="8100000" sx="104000" sy="104000" algn="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42" name="矩形 10"/>
          <p:cNvSpPr>
            <a:spLocks noChangeAspect="1"/>
          </p:cNvSpPr>
          <p:nvPr/>
        </p:nvSpPr>
        <p:spPr>
          <a:xfrm>
            <a:off x="1195655" y="958039"/>
            <a:ext cx="503896" cy="441243"/>
          </a:xfrm>
          <a:prstGeom prst="hexagon">
            <a:avLst/>
          </a:pr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317500" dir="8100000" sx="104000" sy="104000" algn="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43" name="矩形 42"/>
          <p:cNvSpPr/>
          <p:nvPr/>
        </p:nvSpPr>
        <p:spPr>
          <a:xfrm>
            <a:off x="5166360" y="2022475"/>
            <a:ext cx="3187065" cy="1371600"/>
          </a:xfrm>
          <a:prstGeom prst="rect">
            <a:avLst/>
          </a:prstGeom>
        </p:spPr>
        <p:txBody>
          <a:bodyPr wrap="square">
            <a:spAutoFit/>
          </a:bodyPr>
          <a:lstStyle/>
          <a:p>
            <a:pPr algn="dist" eaLnBrk="0" fontAlgn="auto" hangingPunct="0"/>
            <a:r>
              <a:rPr sz="4200" b="1" spc="-150" dirty="0" smtClean="0">
                <a:solidFill>
                  <a:srgbClr val="0070C0"/>
                </a:solidFill>
                <a:latin typeface="Times New Roman" panose="02020603050405020304" pitchFamily="18" charset="0"/>
                <a:ea typeface="微软雅黑" panose="020B0503020204020204" pitchFamily="34" charset="-122"/>
              </a:rPr>
              <a:t>Googosoft</a:t>
            </a:r>
            <a:endParaRPr sz="4200" b="1" spc="-150" dirty="0" smtClean="0">
              <a:solidFill>
                <a:srgbClr val="0070C0"/>
              </a:solidFill>
              <a:latin typeface="Times New Roman" panose="02020603050405020304" pitchFamily="18" charset="0"/>
              <a:ea typeface="微软雅黑" panose="020B0503020204020204" pitchFamily="34" charset="-122"/>
            </a:endParaRPr>
          </a:p>
          <a:p>
            <a:pPr algn="dist" eaLnBrk="0" fontAlgn="auto" hangingPunct="0"/>
            <a:r>
              <a:rPr sz="4200" b="1" spc="-150" dirty="0" smtClean="0">
                <a:solidFill>
                  <a:srgbClr val="0070C0"/>
                </a:solidFill>
                <a:latin typeface="Times New Roman" panose="02020603050405020304" pitchFamily="18" charset="0"/>
                <a:ea typeface="微软雅黑" panose="020B0503020204020204" pitchFamily="34" charset="-122"/>
              </a:rPr>
              <a:t> 国子软件</a:t>
            </a:r>
            <a:endParaRPr sz="4200" b="1" spc="-150" dirty="0" smtClean="0">
              <a:solidFill>
                <a:srgbClr val="0070C0"/>
              </a:solidFill>
              <a:latin typeface="Times New Roman" panose="02020603050405020304" pitchFamily="18" charset="0"/>
              <a:ea typeface="微软雅黑" panose="020B0503020204020204" pitchFamily="34" charset="-122"/>
            </a:endParaRPr>
          </a:p>
        </p:txBody>
      </p:sp>
      <p:sp>
        <p:nvSpPr>
          <p:cNvPr id="44" name="TextBox 43"/>
          <p:cNvSpPr txBox="1"/>
          <p:nvPr/>
        </p:nvSpPr>
        <p:spPr>
          <a:xfrm>
            <a:off x="882834" y="3762166"/>
            <a:ext cx="815648" cy="396240"/>
          </a:xfrm>
          <a:prstGeom prst="rect">
            <a:avLst/>
          </a:prstGeom>
          <a:noFill/>
        </p:spPr>
        <p:txBody>
          <a:bodyPr wrap="square" rtlCol="0">
            <a:spAutoFit/>
          </a:bodyPr>
          <a:lstStyle/>
          <a:p>
            <a:pPr algn="ctr"/>
            <a:r>
              <a:rPr lang="zh-CN" altLang="zh-CN" sz="2000" b="1" dirty="0">
                <a:solidFill>
                  <a:schemeClr val="bg1"/>
                </a:solidFill>
              </a:rPr>
              <a:t>专业</a:t>
            </a:r>
            <a:endParaRPr lang="zh-CN" altLang="zh-CN" sz="2000" b="1" dirty="0">
              <a:solidFill>
                <a:schemeClr val="bg1"/>
              </a:solidFill>
            </a:endParaRPr>
          </a:p>
        </p:txBody>
      </p:sp>
      <p:sp>
        <p:nvSpPr>
          <p:cNvPr id="45" name="TextBox 44"/>
          <p:cNvSpPr txBox="1"/>
          <p:nvPr/>
        </p:nvSpPr>
        <p:spPr>
          <a:xfrm>
            <a:off x="1367413" y="1408922"/>
            <a:ext cx="815648" cy="365760"/>
          </a:xfrm>
          <a:prstGeom prst="rect">
            <a:avLst/>
          </a:prstGeom>
          <a:noFill/>
        </p:spPr>
        <p:txBody>
          <a:bodyPr wrap="square" rtlCol="0">
            <a:spAutoFit/>
          </a:bodyPr>
          <a:lstStyle/>
          <a:p>
            <a:pPr algn="ctr"/>
            <a:r>
              <a:rPr lang="zh-CN" altLang="en-US" b="1" dirty="0">
                <a:solidFill>
                  <a:schemeClr val="bg1"/>
                </a:solidFill>
              </a:rPr>
              <a:t>专注</a:t>
            </a:r>
            <a:endParaRPr lang="zh-CN" altLang="en-US" b="1" dirty="0">
              <a:solidFill>
                <a:schemeClr val="bg1"/>
              </a:solidFill>
            </a:endParaRPr>
          </a:p>
        </p:txBody>
      </p:sp>
      <p:sp>
        <p:nvSpPr>
          <p:cNvPr id="46" name="矩形 10"/>
          <p:cNvSpPr>
            <a:spLocks noChangeAspect="1"/>
          </p:cNvSpPr>
          <p:nvPr/>
        </p:nvSpPr>
        <p:spPr>
          <a:xfrm>
            <a:off x="1602418" y="1597512"/>
            <a:ext cx="2103134" cy="1841635"/>
          </a:xfrm>
          <a:prstGeom prst="hexagon">
            <a:avLst/>
          </a:pr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317500" dir="8100000" sx="104000" sy="104000" algn="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47" name="矩形 10"/>
          <p:cNvSpPr>
            <a:spLocks noChangeAspect="1"/>
          </p:cNvSpPr>
          <p:nvPr/>
        </p:nvSpPr>
        <p:spPr>
          <a:xfrm>
            <a:off x="1653625" y="1642351"/>
            <a:ext cx="2000720" cy="1751956"/>
          </a:xfrm>
          <a:prstGeom prst="hexagon">
            <a:avLst/>
          </a:prstGeom>
          <a:blipFill>
            <a:blip r:embed="rId2" cstate="print"/>
            <a:stretch>
              <a:fillRect/>
            </a:stretch>
          </a:blip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48" name="矩形 10"/>
          <p:cNvSpPr>
            <a:spLocks noChangeAspect="1"/>
          </p:cNvSpPr>
          <p:nvPr/>
        </p:nvSpPr>
        <p:spPr>
          <a:xfrm>
            <a:off x="3064879" y="3046271"/>
            <a:ext cx="889503" cy="778905"/>
          </a:xfrm>
          <a:prstGeom prst="hexagon">
            <a:avLst/>
          </a:pr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444500" dist="254000" dir="8100000" sx="104000" sy="104000" algn="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49" name="TextBox 59"/>
          <p:cNvSpPr txBox="1"/>
          <p:nvPr/>
        </p:nvSpPr>
        <p:spPr>
          <a:xfrm>
            <a:off x="3400048" y="1312402"/>
            <a:ext cx="815648" cy="426720"/>
          </a:xfrm>
          <a:prstGeom prst="rect">
            <a:avLst/>
          </a:prstGeom>
          <a:noFill/>
        </p:spPr>
        <p:txBody>
          <a:bodyPr wrap="square" rtlCol="0">
            <a:spAutoFit/>
          </a:bodyPr>
          <a:lstStyle/>
          <a:p>
            <a:pPr algn="ctr"/>
            <a:r>
              <a:rPr lang="zh-CN" altLang="en-US" sz="2200" b="1" dirty="0">
                <a:solidFill>
                  <a:srgbClr val="0070C0"/>
                </a:solidFill>
              </a:rPr>
              <a:t>创新</a:t>
            </a:r>
            <a:endParaRPr lang="zh-CN" altLang="en-US" sz="2200" b="1" dirty="0">
              <a:solidFill>
                <a:srgbClr val="0070C0"/>
              </a:solidFill>
            </a:endParaRPr>
          </a:p>
        </p:txBody>
      </p:sp>
      <p:sp>
        <p:nvSpPr>
          <p:cNvPr id="50" name="TextBox 59"/>
          <p:cNvSpPr txBox="1"/>
          <p:nvPr/>
        </p:nvSpPr>
        <p:spPr>
          <a:xfrm>
            <a:off x="3093978" y="3256772"/>
            <a:ext cx="815648" cy="365760"/>
          </a:xfrm>
          <a:prstGeom prst="rect">
            <a:avLst/>
          </a:prstGeom>
          <a:noFill/>
        </p:spPr>
        <p:txBody>
          <a:bodyPr wrap="square" rtlCol="0">
            <a:spAutoFit/>
          </a:bodyPr>
          <a:lstStyle/>
          <a:p>
            <a:pPr algn="ctr"/>
            <a:r>
              <a:rPr lang="zh-CN" altLang="en-US" b="1" dirty="0">
                <a:solidFill>
                  <a:srgbClr val="0070C0"/>
                </a:solidFill>
              </a:rPr>
              <a:t>发展</a:t>
            </a:r>
            <a:endParaRPr lang="zh-CN" altLang="en-US" b="1" dirty="0">
              <a:solidFill>
                <a:srgbClr val="0070C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3"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8694"/>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latin typeface="Impact" panose="020B0806030902050204" pitchFamily="34" charset="0"/>
                </a:rPr>
                <a:t>0</a:t>
              </a:r>
              <a:r>
                <a:rPr lang="en-US" sz="8000" dirty="0" smtClean="0">
                  <a:solidFill>
                    <a:schemeClr val="bg1">
                      <a:lumMod val="95000"/>
                    </a:schemeClr>
                  </a:solidFill>
                  <a:latin typeface="Impact" panose="020B0806030902050204" pitchFamily="34" charset="0"/>
                </a:rPr>
                <a:t>1</a:t>
              </a:r>
              <a:endParaRPr lang="en-US" sz="8000" dirty="0">
                <a:solidFill>
                  <a:schemeClr val="bg1">
                    <a:lumMod val="95000"/>
                  </a:schemeClr>
                </a:solidFill>
                <a:latin typeface="Impact" panose="020B0806030902050204" pitchFamily="34" charset="0"/>
              </a:endParaRPr>
            </a:p>
          </p:txBody>
        </p:sp>
      </p:grpSp>
      <p:sp>
        <p:nvSpPr>
          <p:cNvPr id="49" name="TextBox 48"/>
          <p:cNvSpPr txBox="1"/>
          <p:nvPr/>
        </p:nvSpPr>
        <p:spPr>
          <a:xfrm>
            <a:off x="2977976" y="2214560"/>
            <a:ext cx="5050408" cy="62230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系 统 登 录</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5940152" y="1274820"/>
            <a:ext cx="432048" cy="432834"/>
            <a:chOff x="6084168" y="1274820"/>
            <a:chExt cx="432048" cy="432834"/>
          </a:xfrm>
        </p:grpSpPr>
        <p:sp>
          <p:nvSpPr>
            <p:cNvPr id="1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3" name="组合 12"/>
          <p:cNvGrpSpPr/>
          <p:nvPr/>
        </p:nvGrpSpPr>
        <p:grpSpPr>
          <a:xfrm>
            <a:off x="4644008" y="1275213"/>
            <a:ext cx="432048" cy="432048"/>
            <a:chOff x="4788024" y="1275213"/>
            <a:chExt cx="432048" cy="432048"/>
          </a:xfrm>
        </p:grpSpPr>
        <p:sp>
          <p:nvSpPr>
            <p:cNvPr id="1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6" name="组合 15"/>
          <p:cNvGrpSpPr/>
          <p:nvPr/>
        </p:nvGrpSpPr>
        <p:grpSpPr>
          <a:xfrm>
            <a:off x="5292080" y="1274820"/>
            <a:ext cx="432833" cy="432834"/>
            <a:chOff x="5436096" y="1274820"/>
            <a:chExt cx="432833" cy="432834"/>
          </a:xfrm>
        </p:grpSpPr>
        <p:sp>
          <p:nvSpPr>
            <p:cNvPr id="17"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9" name="组合 18"/>
          <p:cNvGrpSpPr/>
          <p:nvPr/>
        </p:nvGrpSpPr>
        <p:grpSpPr>
          <a:xfrm>
            <a:off x="3347864" y="1274820"/>
            <a:ext cx="432833" cy="432834"/>
            <a:chOff x="3491880" y="1274820"/>
            <a:chExt cx="432833" cy="432834"/>
          </a:xfrm>
        </p:grpSpPr>
        <p:sp>
          <p:nvSpPr>
            <p:cNvPr id="2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2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22" name="组合 21"/>
          <p:cNvGrpSpPr/>
          <p:nvPr/>
        </p:nvGrpSpPr>
        <p:grpSpPr>
          <a:xfrm>
            <a:off x="3995936" y="1274820"/>
            <a:ext cx="432833" cy="432834"/>
            <a:chOff x="4139952" y="1274820"/>
            <a:chExt cx="432833" cy="432834"/>
          </a:xfrm>
        </p:grpSpPr>
        <p:sp>
          <p:nvSpPr>
            <p:cNvPr id="23"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24"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latin typeface="Roboto Light"/>
              </a:endParaRPr>
            </a:p>
          </p:txBody>
        </p:sp>
      </p:grpSp>
    </p:spTree>
  </p:cSld>
  <p:clrMapOvr>
    <a:masterClrMapping/>
  </p:clrMapOvr>
  <mc:AlternateContent xmlns:mc="http://schemas.openxmlformats.org/markup-compatibility/2006">
    <mc:Choice xmlns:p14="http://schemas.microsoft.com/office/powerpoint/2010/main" Requires="p14">
      <p:transition spd="slow" p14:dur="1200" advClick="0" advTm="0">
        <p14:prism/>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2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4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6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8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15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49"/>
                                        </p:tgtEl>
                                        <p:attrNameLst>
                                          <p:attrName>style.visibility</p:attrName>
                                        </p:attrNameLst>
                                      </p:cBhvr>
                                      <p:to>
                                        <p:strVal val="visible"/>
                                      </p:to>
                                    </p:set>
                                    <p:animEffect transition="in" filter="wipe(left)">
                                      <p:cBhvr>
                                        <p:cTn id="38" dur="200"/>
                                        <p:tgtEl>
                                          <p:spTgt spid="49"/>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49"/>
                                        </p:tgtEl>
                                      </p:cBhvr>
                                      <p:to x="80000" y="100000"/>
                                    </p:animScale>
                                    <p:anim by="(#ppt_w*0.10)" calcmode="lin" valueType="num">
                                      <p:cBhvr>
                                        <p:cTn id="41" dur="50" autoRev="1" fill="hold">
                                          <p:stCondLst>
                                            <p:cond delay="0"/>
                                          </p:stCondLst>
                                        </p:cTn>
                                        <p:tgtEl>
                                          <p:spTgt spid="49"/>
                                        </p:tgtEl>
                                        <p:attrNameLst>
                                          <p:attrName>ppt_x</p:attrName>
                                        </p:attrNameLst>
                                      </p:cBhvr>
                                    </p:anim>
                                    <p:anim by="(-#ppt_w*0.10)" calcmode="lin" valueType="num">
                                      <p:cBhvr>
                                        <p:cTn id="42" dur="50" autoRev="1" fill="hold">
                                          <p:stCondLst>
                                            <p:cond delay="0"/>
                                          </p:stCondLst>
                                        </p:cTn>
                                        <p:tgtEl>
                                          <p:spTgt spid="49"/>
                                        </p:tgtEl>
                                        <p:attrNameLst>
                                          <p:attrName>ppt_y</p:attrName>
                                        </p:attrNameLst>
                                      </p:cBhvr>
                                    </p:anim>
                                    <p:animRot by="-480000">
                                      <p:cBhvr>
                                        <p:cTn id="43"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420" y="257969"/>
            <a:ext cx="2212181" cy="583565"/>
          </a:xfrm>
          <a:prstGeom prst="rect">
            <a:avLst/>
          </a:prstGeom>
          <a:noFill/>
          <a:ln w="9525">
            <a:noFill/>
          </a:ln>
        </p:spPr>
        <p:txBody>
          <a:bodyPr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rPr>
              <a:t>系统登录</a:t>
            </a:r>
            <a:endParaRPr lang="zh-CN" altLang="en-US" sz="3200" dirty="0">
              <a:solidFill>
                <a:srgbClr val="262626"/>
              </a:solidFill>
              <a:latin typeface="微软雅黑" panose="020B0503020204020204" pitchFamily="34" charset="-122"/>
              <a:ea typeface="微软雅黑" panose="020B0503020204020204" pitchFamily="34" charset="-122"/>
            </a:endParaRPr>
          </a:p>
        </p:txBody>
      </p:sp>
      <p:sp>
        <p:nvSpPr>
          <p:cNvPr id="12293" name="文本框 9"/>
          <p:cNvSpPr txBox="1"/>
          <p:nvPr/>
        </p:nvSpPr>
        <p:spPr>
          <a:xfrm>
            <a:off x="1285852" y="999797"/>
            <a:ext cx="7072658" cy="3969385"/>
          </a:xfrm>
          <a:prstGeom prst="rect">
            <a:avLst/>
          </a:prstGeom>
          <a:noFill/>
          <a:ln w="9525">
            <a:noFill/>
          </a:ln>
        </p:spPr>
        <p:txBody>
          <a:bodyPr wrap="square" anchor="t">
            <a:spAutoFit/>
          </a:bodyPr>
          <a:lstStyle/>
          <a:p>
            <a:pPr fontAlgn="auto">
              <a:lnSpc>
                <a:spcPct val="200000"/>
              </a:lnSpc>
            </a:pPr>
            <a:r>
              <a:rPr lang="en-US" altLang="zh-CN" sz="2100" b="1" dirty="0">
                <a:latin typeface="微软雅黑" panose="020B0503020204020204" pitchFamily="34" charset="-122"/>
                <a:ea typeface="微软雅黑" panose="020B0503020204020204" pitchFamily="34" charset="-122"/>
                <a:sym typeface="+mn-ea"/>
              </a:rPr>
              <a:t>1.</a:t>
            </a:r>
            <a:r>
              <a:rPr lang="zh-CN" altLang="en-US" sz="2100" b="1" dirty="0">
                <a:latin typeface="微软雅黑" panose="020B0503020204020204" pitchFamily="34" charset="-122"/>
                <a:ea typeface="微软雅黑" panose="020B0503020204020204" pitchFamily="34" charset="-122"/>
                <a:sym typeface="+mn-ea"/>
              </a:rPr>
              <a:t>系统名称：</a:t>
            </a:r>
            <a:r>
              <a:rPr lang="zh-CN" altLang="en-US" sz="2100" dirty="0">
                <a:latin typeface="微软雅黑" panose="020B0503020204020204" pitchFamily="34" charset="-122"/>
                <a:ea typeface="微软雅黑" panose="020B0503020204020204" pitchFamily="34" charset="-122"/>
                <a:sym typeface="+mn-ea"/>
              </a:rPr>
              <a:t>安徽财贸职业学院网上报销与审批系统</a:t>
            </a:r>
            <a:endParaRPr lang="zh-CN" altLang="en-US" sz="2100" dirty="0">
              <a:latin typeface="微软雅黑" panose="020B0503020204020204" pitchFamily="34" charset="-122"/>
              <a:ea typeface="微软雅黑" panose="020B0503020204020204" pitchFamily="34" charset="-122"/>
              <a:sym typeface="+mn-ea"/>
            </a:endParaRPr>
          </a:p>
          <a:p>
            <a:pPr fontAlgn="auto">
              <a:lnSpc>
                <a:spcPct val="200000"/>
              </a:lnSpc>
            </a:pPr>
            <a:r>
              <a:rPr lang="en-US" altLang="zh-CN" sz="2100" b="1" dirty="0">
                <a:latin typeface="微软雅黑" panose="020B0503020204020204" pitchFamily="34" charset="-122"/>
                <a:ea typeface="微软雅黑" panose="020B0503020204020204" pitchFamily="34" charset="-122"/>
                <a:sym typeface="+mn-ea"/>
              </a:rPr>
              <a:t>2.</a:t>
            </a:r>
            <a:r>
              <a:rPr lang="zh-CN" altLang="en-US" sz="2100" b="1" dirty="0">
                <a:latin typeface="微软雅黑" panose="020B0503020204020204" pitchFamily="34" charset="-122"/>
                <a:ea typeface="微软雅黑" panose="020B0503020204020204" pitchFamily="34" charset="-122"/>
                <a:sym typeface="+mn-ea"/>
              </a:rPr>
              <a:t>访问地址：</a:t>
            </a:r>
            <a:r>
              <a:rPr lang="en-US" altLang="zh-CN" sz="2100" dirty="0">
                <a:latin typeface="微软雅黑" panose="020B0503020204020204" pitchFamily="34" charset="-122"/>
                <a:ea typeface="微软雅黑" panose="020B0503020204020204" pitchFamily="34" charset="-122"/>
                <a:sym typeface="+mn-ea"/>
              </a:rPr>
              <a:t>192</a:t>
            </a:r>
            <a:r>
              <a:rPr lang="zh-CN" altLang="en-US" sz="2100" dirty="0">
                <a:latin typeface="微软雅黑" panose="020B0503020204020204" pitchFamily="34" charset="-122"/>
                <a:ea typeface="微软雅黑" panose="020B0503020204020204" pitchFamily="34" charset="-122"/>
                <a:sym typeface="+mn-ea"/>
              </a:rPr>
              <a:t>.16</a:t>
            </a:r>
            <a:r>
              <a:rPr lang="en-US" altLang="zh-CN" sz="2100" dirty="0">
                <a:latin typeface="微软雅黑" panose="020B0503020204020204" pitchFamily="34" charset="-122"/>
                <a:ea typeface="微软雅黑" panose="020B0503020204020204" pitchFamily="34" charset="-122"/>
                <a:sym typeface="+mn-ea"/>
              </a:rPr>
              <a:t>8</a:t>
            </a:r>
            <a:r>
              <a:rPr lang="zh-CN" altLang="en-US" sz="2100" dirty="0">
                <a:latin typeface="微软雅黑" panose="020B0503020204020204" pitchFamily="34" charset="-122"/>
                <a:ea typeface="微软雅黑" panose="020B0503020204020204" pitchFamily="34" charset="-122"/>
                <a:sym typeface="+mn-ea"/>
              </a:rPr>
              <a:t>.</a:t>
            </a:r>
            <a:r>
              <a:rPr lang="en-US" sz="2100" dirty="0">
                <a:latin typeface="微软雅黑" panose="020B0503020204020204" pitchFamily="34" charset="-122"/>
                <a:ea typeface="微软雅黑" panose="020B0503020204020204" pitchFamily="34" charset="-122"/>
                <a:sym typeface="+mn-ea"/>
              </a:rPr>
              <a:t>97</a:t>
            </a:r>
            <a:r>
              <a:rPr lang="zh-CN" altLang="en-US" sz="2100" dirty="0">
                <a:latin typeface="微软雅黑" panose="020B0503020204020204" pitchFamily="34" charset="-122"/>
                <a:ea typeface="微软雅黑" panose="020B0503020204020204" pitchFamily="34" charset="-122"/>
                <a:sym typeface="+mn-ea"/>
              </a:rPr>
              <a:t>.</a:t>
            </a:r>
            <a:r>
              <a:rPr lang="en-US" altLang="zh-CN" sz="2100" dirty="0">
                <a:latin typeface="微软雅黑" panose="020B0503020204020204" pitchFamily="34" charset="-122"/>
                <a:ea typeface="微软雅黑" panose="020B0503020204020204" pitchFamily="34" charset="-122"/>
                <a:sym typeface="+mn-ea"/>
              </a:rPr>
              <a:t>197</a:t>
            </a:r>
            <a:r>
              <a:rPr lang="zh-CN" altLang="en-US" sz="2100" dirty="0">
                <a:latin typeface="微软雅黑" panose="020B0503020204020204" pitchFamily="34" charset="-122"/>
                <a:ea typeface="微软雅黑" panose="020B0503020204020204" pitchFamily="34" charset="-122"/>
                <a:sym typeface="+mn-ea"/>
              </a:rPr>
              <a:t>:8080/</a:t>
            </a:r>
            <a:r>
              <a:rPr lang="en-US" altLang="zh-CN" sz="2100" dirty="0" smtClean="0">
                <a:latin typeface="微软雅黑" panose="020B0503020204020204" pitchFamily="34" charset="-122"/>
                <a:ea typeface="微软雅黑" panose="020B0503020204020204" pitchFamily="34" charset="-122"/>
                <a:sym typeface="+mn-ea"/>
              </a:rPr>
              <a:t>AHCW</a:t>
            </a:r>
            <a:endParaRPr lang="en-US" altLang="zh-CN" sz="2100" dirty="0" smtClean="0">
              <a:latin typeface="微软雅黑" panose="020B0503020204020204" pitchFamily="34" charset="-122"/>
              <a:ea typeface="微软雅黑" panose="020B0503020204020204" pitchFamily="34" charset="-122"/>
              <a:sym typeface="+mn-ea"/>
            </a:endParaRPr>
          </a:p>
          <a:p>
            <a:pPr fontAlgn="auto">
              <a:lnSpc>
                <a:spcPct val="200000"/>
              </a:lnSpc>
            </a:pPr>
            <a:r>
              <a:rPr lang="en-US" altLang="zh-CN" sz="2100" dirty="0" smtClean="0">
                <a:latin typeface="微软雅黑" panose="020B0503020204020204" pitchFamily="34" charset="-122"/>
                <a:ea typeface="微软雅黑" panose="020B0503020204020204" pitchFamily="34" charset="-122"/>
                <a:sym typeface="+mn-ea"/>
              </a:rPr>
              <a:t>                    http://www.aftvc.com/</a:t>
            </a:r>
            <a:endParaRPr lang="en-US" altLang="zh-CN" sz="2100" dirty="0" smtClean="0">
              <a:latin typeface="微软雅黑" panose="020B0503020204020204" pitchFamily="34" charset="-122"/>
              <a:ea typeface="微软雅黑" panose="020B0503020204020204" pitchFamily="34" charset="-122"/>
              <a:sym typeface="+mn-ea"/>
            </a:endParaRPr>
          </a:p>
          <a:p>
            <a:pPr fontAlgn="auto">
              <a:lnSpc>
                <a:spcPct val="200000"/>
              </a:lnSpc>
            </a:pPr>
            <a:r>
              <a:rPr lang="en-US" altLang="zh-CN" sz="2100" b="1" dirty="0">
                <a:latin typeface="微软雅黑" panose="020B0503020204020204" pitchFamily="34" charset="-122"/>
                <a:ea typeface="微软雅黑" panose="020B0503020204020204" pitchFamily="34" charset="-122"/>
                <a:sym typeface="+mn-ea"/>
              </a:rPr>
              <a:t>3.</a:t>
            </a:r>
            <a:r>
              <a:rPr lang="zh-CN" altLang="en-US" sz="2100" b="1" dirty="0">
                <a:latin typeface="微软雅黑" panose="020B0503020204020204" pitchFamily="34" charset="-122"/>
                <a:ea typeface="微软雅黑" panose="020B0503020204020204" pitchFamily="34" charset="-122"/>
                <a:sym typeface="+mn-ea"/>
              </a:rPr>
              <a:t>登录用户：</a:t>
            </a:r>
            <a:r>
              <a:rPr lang="zh-CN" altLang="en-US" sz="2100" dirty="0">
                <a:latin typeface="微软雅黑" panose="020B0503020204020204" pitchFamily="34" charset="-122"/>
                <a:ea typeface="微软雅黑" panose="020B0503020204020204" pitchFamily="34" charset="-122"/>
                <a:sym typeface="+mn-ea"/>
              </a:rPr>
              <a:t>姓名或者工号</a:t>
            </a:r>
            <a:endParaRPr lang="zh-CN" altLang="en-US" sz="2100" dirty="0">
              <a:latin typeface="微软雅黑" panose="020B0503020204020204" pitchFamily="34" charset="-122"/>
              <a:ea typeface="微软雅黑" panose="020B0503020204020204" pitchFamily="34" charset="-122"/>
              <a:sym typeface="+mn-ea"/>
            </a:endParaRPr>
          </a:p>
          <a:p>
            <a:pPr fontAlgn="auto">
              <a:lnSpc>
                <a:spcPct val="200000"/>
              </a:lnSpc>
            </a:pPr>
            <a:r>
              <a:rPr lang="en-US" altLang="zh-CN" sz="2100" b="1" dirty="0">
                <a:latin typeface="微软雅黑" panose="020B0503020204020204" pitchFamily="34" charset="-122"/>
                <a:ea typeface="微软雅黑" panose="020B0503020204020204" pitchFamily="34" charset="-122"/>
                <a:sym typeface="+mn-ea"/>
              </a:rPr>
              <a:t>4.</a:t>
            </a:r>
            <a:r>
              <a:rPr lang="zh-CN" altLang="en-US" sz="2100" b="1" dirty="0">
                <a:latin typeface="微软雅黑" panose="020B0503020204020204" pitchFamily="34" charset="-122"/>
                <a:ea typeface="微软雅黑" panose="020B0503020204020204" pitchFamily="34" charset="-122"/>
                <a:sym typeface="+mn-ea"/>
              </a:rPr>
              <a:t>初始密码：</a:t>
            </a:r>
            <a:r>
              <a:rPr lang="en-US" altLang="zh-CN" sz="2100" dirty="0">
                <a:latin typeface="微软雅黑" panose="020B0503020204020204" pitchFamily="34" charset="-122"/>
                <a:ea typeface="微软雅黑" panose="020B0503020204020204" pitchFamily="34" charset="-122"/>
                <a:sym typeface="+mn-ea"/>
              </a:rPr>
              <a:t>123456</a:t>
            </a:r>
            <a:endParaRPr lang="en-US" altLang="zh-CN" sz="2100" dirty="0">
              <a:latin typeface="微软雅黑" panose="020B0503020204020204" pitchFamily="34" charset="-122"/>
              <a:ea typeface="微软雅黑" panose="020B0503020204020204" pitchFamily="34" charset="-122"/>
              <a:sym typeface="+mn-ea"/>
            </a:endParaRPr>
          </a:p>
          <a:p>
            <a:pPr fontAlgn="auto">
              <a:lnSpc>
                <a:spcPct val="200000"/>
              </a:lnSpc>
            </a:pPr>
            <a:r>
              <a:rPr lang="en-US" altLang="zh-CN" sz="2100" b="1" dirty="0">
                <a:latin typeface="微软雅黑" panose="020B0503020204020204" pitchFamily="34" charset="-122"/>
                <a:ea typeface="微软雅黑" panose="020B0503020204020204" pitchFamily="34" charset="-122"/>
                <a:sym typeface="+mn-ea"/>
              </a:rPr>
              <a:t>5.</a:t>
            </a:r>
            <a:r>
              <a:rPr lang="zh-CN" altLang="en-US" sz="2100" b="1" dirty="0">
                <a:latin typeface="微软雅黑" panose="020B0503020204020204" pitchFamily="34" charset="-122"/>
                <a:ea typeface="微软雅黑" panose="020B0503020204020204" pitchFamily="34" charset="-122"/>
                <a:sym typeface="+mn-ea"/>
              </a:rPr>
              <a:t>登录方式：</a:t>
            </a:r>
            <a:r>
              <a:rPr lang="zh-CN" altLang="en-US" sz="2100" dirty="0">
                <a:latin typeface="微软雅黑" panose="020B0503020204020204" pitchFamily="34" charset="-122"/>
                <a:ea typeface="微软雅黑" panose="020B0503020204020204" pitchFamily="34" charset="-122"/>
                <a:sym typeface="+mn-ea"/>
              </a:rPr>
              <a:t>电脑端</a:t>
            </a:r>
            <a:endParaRPr lang="zh-CN" altLang="en-US" sz="2100" dirty="0">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strips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420" y="257969"/>
            <a:ext cx="2212181" cy="583565"/>
          </a:xfrm>
          <a:prstGeom prst="rect">
            <a:avLst/>
          </a:prstGeom>
          <a:noFill/>
          <a:ln w="9525">
            <a:noFill/>
          </a:ln>
        </p:spPr>
        <p:txBody>
          <a:bodyPr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rPr>
              <a:t>系统登录</a:t>
            </a:r>
            <a:endParaRPr lang="zh-CN" altLang="en-US" sz="3200" dirty="0">
              <a:solidFill>
                <a:srgbClr val="262626"/>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583565" y="1218565"/>
            <a:ext cx="7968615" cy="3803015"/>
          </a:xfrm>
          <a:prstGeom prst="rect">
            <a:avLst/>
          </a:prstGeom>
        </p:spPr>
      </p:pic>
    </p:spTree>
  </p:cSld>
  <p:clrMapOvr>
    <a:masterClrMapping/>
  </p:clrMapOvr>
  <p:transition>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420" y="257969"/>
            <a:ext cx="2212181" cy="583565"/>
          </a:xfrm>
          <a:prstGeom prst="rect">
            <a:avLst/>
          </a:prstGeom>
          <a:noFill/>
          <a:ln w="9525">
            <a:noFill/>
          </a:ln>
        </p:spPr>
        <p:txBody>
          <a:bodyPr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rPr>
              <a:t>系统登录</a:t>
            </a:r>
            <a:endParaRPr lang="zh-CN" altLang="en-US" sz="3200" dirty="0">
              <a:solidFill>
                <a:srgbClr val="262626"/>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1"/>
          <a:stretch>
            <a:fillRect/>
          </a:stretch>
        </p:blipFill>
        <p:spPr>
          <a:xfrm>
            <a:off x="1131570" y="1125220"/>
            <a:ext cx="6880860" cy="3684270"/>
          </a:xfrm>
          <a:prstGeom prst="rect">
            <a:avLst/>
          </a:prstGeom>
        </p:spPr>
      </p:pic>
    </p:spTree>
  </p:cSld>
  <p:clrMapOvr>
    <a:masterClrMapping/>
  </p:clrMapOvr>
  <p:transition>
    <p:strips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1216"/>
            <a:ext cx="9691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132285" y="201216"/>
            <a:ext cx="130969" cy="696516"/>
          </a:xfrm>
          <a:prstGeom prst="rect">
            <a:avLst/>
          </a:prstGeom>
          <a:solidFill>
            <a:srgbClr val="036E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291" name="文本框 4"/>
          <p:cNvSpPr txBox="1"/>
          <p:nvPr/>
        </p:nvSpPr>
        <p:spPr>
          <a:xfrm>
            <a:off x="1323420" y="257969"/>
            <a:ext cx="2212181" cy="583565"/>
          </a:xfrm>
          <a:prstGeom prst="rect">
            <a:avLst/>
          </a:prstGeom>
          <a:noFill/>
          <a:ln w="9525">
            <a:noFill/>
          </a:ln>
        </p:spPr>
        <p:txBody>
          <a:bodyPr anchor="t">
            <a:spAutoFit/>
          </a:bodyPr>
          <a:lstStyle/>
          <a:p>
            <a:r>
              <a:rPr lang="zh-CN" altLang="en-US" sz="3200" dirty="0">
                <a:solidFill>
                  <a:srgbClr val="262626"/>
                </a:solidFill>
                <a:latin typeface="微软雅黑" panose="020B0503020204020204" pitchFamily="34" charset="-122"/>
                <a:ea typeface="微软雅黑" panose="020B0503020204020204" pitchFamily="34" charset="-122"/>
              </a:rPr>
              <a:t>系统登录</a:t>
            </a:r>
            <a:endParaRPr lang="zh-CN" altLang="en-US" sz="3200" dirty="0">
              <a:solidFill>
                <a:srgbClr val="262626"/>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rcRect b="1771"/>
          <a:stretch>
            <a:fillRect/>
          </a:stretch>
        </p:blipFill>
        <p:spPr>
          <a:xfrm>
            <a:off x="444500" y="1077595"/>
            <a:ext cx="6683375" cy="3382010"/>
          </a:xfrm>
          <a:prstGeom prst="rect">
            <a:avLst/>
          </a:prstGeom>
        </p:spPr>
      </p:pic>
      <p:sp>
        <p:nvSpPr>
          <p:cNvPr id="7" name="文本框 6"/>
          <p:cNvSpPr txBox="1"/>
          <p:nvPr/>
        </p:nvSpPr>
        <p:spPr>
          <a:xfrm>
            <a:off x="7124700" y="2527300"/>
            <a:ext cx="1633855" cy="1476375"/>
          </a:xfrm>
          <a:prstGeom prst="rect">
            <a:avLst/>
          </a:prstGeom>
          <a:noFill/>
        </p:spPr>
        <p:txBody>
          <a:bodyPr wrap="square" rtlCol="0" anchor="t">
            <a:spAutoFit/>
          </a:bodyPr>
          <a:lstStyle/>
          <a:p>
            <a:pPr fontAlgn="auto">
              <a:lnSpc>
                <a:spcPct val="150000"/>
              </a:lnSpc>
            </a:pPr>
            <a:r>
              <a:rPr lang="zh-CN" altLang="en-US" sz="1200" b="1" dirty="0">
                <a:latin typeface="微软雅黑" panose="020B0503020204020204" pitchFamily="34" charset="-122"/>
                <a:ea typeface="微软雅黑" panose="020B0503020204020204" pitchFamily="34" charset="-122"/>
                <a:sym typeface="+mn-ea"/>
              </a:rPr>
              <a:t>说明：</a:t>
            </a:r>
            <a:endParaRPr lang="zh-CN" altLang="en-US" sz="1200" b="1" dirty="0">
              <a:latin typeface="微软雅黑" panose="020B0503020204020204" pitchFamily="34" charset="-122"/>
              <a:ea typeface="微软雅黑" panose="020B0503020204020204" pitchFamily="34" charset="-122"/>
              <a:sym typeface="+mn-ea"/>
            </a:endParaRPr>
          </a:p>
          <a:p>
            <a:pPr fontAlgn="auto">
              <a:lnSpc>
                <a:spcPct val="150000"/>
              </a:lnSpc>
            </a:pPr>
            <a:r>
              <a:rPr lang="zh-CN" altLang="zh-CN" sz="1200" dirty="0">
                <a:latin typeface="微软雅黑" panose="020B0503020204020204" pitchFamily="34" charset="-122"/>
                <a:ea typeface="微软雅黑" panose="020B0503020204020204" pitchFamily="34" charset="-122"/>
                <a:sym typeface="+mn-ea"/>
              </a:rPr>
              <a:t>登录系统后，可选择记住用户名和密码，方便下次登录使用。</a:t>
            </a:r>
            <a:endParaRPr lang="zh-CN" altLang="zh-CN" sz="1200" dirty="0">
              <a:latin typeface="微软雅黑" panose="020B0503020204020204" pitchFamily="34" charset="-122"/>
              <a:ea typeface="微软雅黑" panose="020B0503020204020204" pitchFamily="34" charset="-122"/>
              <a:sym typeface="+mn-ea"/>
            </a:endParaRPr>
          </a:p>
          <a:p>
            <a:pPr fontAlgn="auto">
              <a:lnSpc>
                <a:spcPct val="150000"/>
              </a:lnSpc>
            </a:pP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p:strips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3"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9241"/>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latin typeface="Impact" panose="020B0806030902050204" pitchFamily="34" charset="0"/>
                </a:rPr>
                <a:t>0</a:t>
              </a:r>
              <a:r>
                <a:rPr lang="en-US" sz="8000" dirty="0" smtClean="0">
                  <a:solidFill>
                    <a:schemeClr val="bg1">
                      <a:lumMod val="95000"/>
                    </a:schemeClr>
                  </a:solidFill>
                  <a:latin typeface="Impact" panose="020B0806030902050204" pitchFamily="34" charset="0"/>
                </a:rPr>
                <a:t>2</a:t>
              </a:r>
              <a:endParaRPr lang="en-US" sz="8000" dirty="0">
                <a:solidFill>
                  <a:schemeClr val="bg1">
                    <a:lumMod val="95000"/>
                  </a:schemeClr>
                </a:solidFill>
                <a:latin typeface="Impact" panose="020B0806030902050204" pitchFamily="34" charset="0"/>
              </a:endParaRPr>
            </a:p>
          </p:txBody>
        </p:sp>
      </p:grpSp>
      <p:sp>
        <p:nvSpPr>
          <p:cNvPr id="49" name="TextBox 48"/>
          <p:cNvSpPr txBox="1"/>
          <p:nvPr/>
        </p:nvSpPr>
        <p:spPr>
          <a:xfrm>
            <a:off x="2977976" y="2214560"/>
            <a:ext cx="5050408" cy="62230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科研类网上</a:t>
            </a: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报销</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5940152" y="1274820"/>
            <a:ext cx="432048" cy="432834"/>
            <a:chOff x="6084168" y="1274820"/>
            <a:chExt cx="432048" cy="432834"/>
          </a:xfrm>
        </p:grpSpPr>
        <p:sp>
          <p:nvSpPr>
            <p:cNvPr id="1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3" name="组合 12"/>
          <p:cNvGrpSpPr/>
          <p:nvPr/>
        </p:nvGrpSpPr>
        <p:grpSpPr>
          <a:xfrm>
            <a:off x="4644008" y="1275213"/>
            <a:ext cx="432048" cy="432048"/>
            <a:chOff x="4788024" y="1275213"/>
            <a:chExt cx="432048" cy="432048"/>
          </a:xfrm>
        </p:grpSpPr>
        <p:sp>
          <p:nvSpPr>
            <p:cNvPr id="1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6" name="组合 15"/>
          <p:cNvGrpSpPr/>
          <p:nvPr/>
        </p:nvGrpSpPr>
        <p:grpSpPr>
          <a:xfrm>
            <a:off x="5292080" y="1274820"/>
            <a:ext cx="432833" cy="432834"/>
            <a:chOff x="5436096" y="1274820"/>
            <a:chExt cx="432833" cy="432834"/>
          </a:xfrm>
        </p:grpSpPr>
        <p:sp>
          <p:nvSpPr>
            <p:cNvPr id="17"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1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19" name="组合 18"/>
          <p:cNvGrpSpPr/>
          <p:nvPr/>
        </p:nvGrpSpPr>
        <p:grpSpPr>
          <a:xfrm>
            <a:off x="3347864" y="1274820"/>
            <a:ext cx="432833" cy="432834"/>
            <a:chOff x="3491880" y="1274820"/>
            <a:chExt cx="432833" cy="432834"/>
          </a:xfrm>
        </p:grpSpPr>
        <p:sp>
          <p:nvSpPr>
            <p:cNvPr id="2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2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22" name="组合 21"/>
          <p:cNvGrpSpPr/>
          <p:nvPr/>
        </p:nvGrpSpPr>
        <p:grpSpPr>
          <a:xfrm>
            <a:off x="3995936" y="1274820"/>
            <a:ext cx="432833" cy="432834"/>
            <a:chOff x="4139952" y="1274820"/>
            <a:chExt cx="432833" cy="432834"/>
          </a:xfrm>
        </p:grpSpPr>
        <p:sp>
          <p:nvSpPr>
            <p:cNvPr id="23"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24"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latin typeface="Roboto Light"/>
              </a:endParaRPr>
            </a:p>
          </p:txBody>
        </p:sp>
      </p:grpSp>
    </p:spTree>
  </p:cSld>
  <p:clrMapOvr>
    <a:masterClrMapping/>
  </p:clrMapOvr>
  <mc:AlternateContent xmlns:mc="http://schemas.openxmlformats.org/markup-compatibility/2006">
    <mc:Choice xmlns:p14="http://schemas.microsoft.com/office/powerpoint/2010/main" Requires="p14">
      <p:transition spd="slow" p14:dur="1200" advClick="0" advTm="0">
        <p14:prism/>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2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4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6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8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15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49"/>
                                        </p:tgtEl>
                                        <p:attrNameLst>
                                          <p:attrName>style.visibility</p:attrName>
                                        </p:attrNameLst>
                                      </p:cBhvr>
                                      <p:to>
                                        <p:strVal val="visible"/>
                                      </p:to>
                                    </p:set>
                                    <p:animEffect transition="in" filter="wipe(left)">
                                      <p:cBhvr>
                                        <p:cTn id="38" dur="200"/>
                                        <p:tgtEl>
                                          <p:spTgt spid="49"/>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49"/>
                                        </p:tgtEl>
                                      </p:cBhvr>
                                      <p:to x="80000" y="100000"/>
                                    </p:animScale>
                                    <p:anim by="(#ppt_w*0.10)" calcmode="lin" valueType="num">
                                      <p:cBhvr>
                                        <p:cTn id="41" dur="50" autoRev="1" fill="hold">
                                          <p:stCondLst>
                                            <p:cond delay="0"/>
                                          </p:stCondLst>
                                        </p:cTn>
                                        <p:tgtEl>
                                          <p:spTgt spid="49"/>
                                        </p:tgtEl>
                                        <p:attrNameLst>
                                          <p:attrName>ppt_x</p:attrName>
                                        </p:attrNameLst>
                                      </p:cBhvr>
                                    </p:anim>
                                    <p:anim by="(-#ppt_w*0.10)" calcmode="lin" valueType="num">
                                      <p:cBhvr>
                                        <p:cTn id="42" dur="50" autoRev="1" fill="hold">
                                          <p:stCondLst>
                                            <p:cond delay="0"/>
                                          </p:stCondLst>
                                        </p:cTn>
                                        <p:tgtEl>
                                          <p:spTgt spid="49"/>
                                        </p:tgtEl>
                                        <p:attrNameLst>
                                          <p:attrName>ppt_y</p:attrName>
                                        </p:attrNameLst>
                                      </p:cBhvr>
                                    </p:anim>
                                    <p:animRot by="-480000">
                                      <p:cBhvr>
                                        <p:cTn id="43"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theme/theme1.xml><?xml version="1.0" encoding="utf-8"?>
<a:theme xmlns:a="http://schemas.openxmlformats.org/drawingml/2006/main" name="Office 主题">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1934</Words>
  <Application>WPS 演示</Application>
  <PresentationFormat>全屏显示(16:9)</PresentationFormat>
  <Paragraphs>233</Paragraphs>
  <Slides>31</Slides>
  <Notes>10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31</vt:i4>
      </vt:variant>
    </vt:vector>
  </HeadingPairs>
  <TitlesOfParts>
    <vt:vector size="45" baseType="lpstr">
      <vt:lpstr>Arial</vt:lpstr>
      <vt:lpstr>宋体</vt:lpstr>
      <vt:lpstr>Wingdings</vt:lpstr>
      <vt:lpstr>微软雅黑</vt:lpstr>
      <vt:lpstr>微软雅黑 Light</vt:lpstr>
      <vt:lpstr>Calibri</vt:lpstr>
      <vt:lpstr>Roboto Light</vt:lpstr>
      <vt:lpstr>Times New Roman</vt:lpstr>
      <vt:lpstr>Impact</vt:lpstr>
      <vt:lpstr>Century Gothic</vt:lpstr>
      <vt:lpstr>Segoe Print</vt:lpstr>
      <vt:lpstr>Arial Unicode MS</vt:lpstr>
      <vt:lpstr>黑体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54564</dc:title>
  <dc:creator>常董</dc:creator>
  <cp:lastModifiedBy>TAYLOR</cp:lastModifiedBy>
  <cp:revision>692</cp:revision>
  <dcterms:created xsi:type="dcterms:W3CDTF">2015-12-11T17:46:00Z</dcterms:created>
  <dcterms:modified xsi:type="dcterms:W3CDTF">2018-05-03T05:54:23Z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2052-10.1.0.7346</vt:lpwstr>
  </property>
</Properties>
</file>